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Johanna Beck" initials="JB" lastIdx="1" clrIdx="2"/>
  <p:cmAuthor id="3" name="Naval, Delphine" initials="ND" lastIdx="5"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81182" autoAdjust="0"/>
  </p:normalViewPr>
  <p:slideViewPr>
    <p:cSldViewPr>
      <p:cViewPr varScale="1">
        <p:scale>
          <a:sx n="94" d="100"/>
          <a:sy n="94" d="100"/>
        </p:scale>
        <p:origin x="-2856" y="-108"/>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ouveaux-billets-euro.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fr.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ouveaux-billets-euro.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ouveaux-billets-euro.eu/Les-pi%C3%A8ces-en-euros/Les-pi%C3%A8ces-en-euros/Les-faces-communes/1-cent-ime"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ouveaux-billets-euro.eu/Supports-p%C3%A9dagogiques-et-publications/De-quel-pays-vient-la-pi%C3%A8ce"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ouveaux-billets-euro.eu/La-S%C3%A9rie-%C2%AB%C2%A0Europe%C2%A0%C2%BB/Le-mythe-d%E2%80%99Europ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charset="0"/>
                <a:ea typeface="+mn-ea"/>
                <a:cs typeface="+mn-cs"/>
              </a:rPr>
              <a:t>Cette présentation a été conçue pour aider les enseignants à présenter les billets et les pièces en euros à leurs élèves. Des commentaires, apportant des informations complémentaires, figurent au bas de chaque transparent. La présentation peut être utilisée en totalité ou en partie. Nous espérons </a:t>
            </a:r>
            <a:r>
              <a:rPr lang="fr-FR" sz="1200" kern="1200" dirty="0" smtClean="0">
                <a:solidFill>
                  <a:schemeClr val="tx1"/>
                </a:solidFill>
                <a:effectLst/>
                <a:latin typeface="Arial" charset="0"/>
                <a:ea typeface="+mn-ea"/>
                <a:cs typeface="+mn-cs"/>
              </a:rPr>
              <a:t>qu’elle </a:t>
            </a:r>
            <a:r>
              <a:rPr lang="fr-FR" sz="1200" kern="1200" dirty="0" smtClean="0">
                <a:solidFill>
                  <a:schemeClr val="tx1"/>
                </a:solidFill>
                <a:effectLst/>
                <a:latin typeface="Arial" charset="0"/>
                <a:ea typeface="+mn-ea"/>
                <a:cs typeface="+mn-cs"/>
              </a:rPr>
              <a:t>vous sera utile. </a:t>
            </a:r>
          </a:p>
          <a:p>
            <a:endParaRPr lang="fr-FR" sz="1200" kern="1200" dirty="0" smtClean="0">
              <a:solidFill>
                <a:schemeClr val="tx1"/>
              </a:solidFill>
              <a:effectLst/>
              <a:latin typeface="Arial" charset="0"/>
              <a:ea typeface="+mn-ea"/>
              <a:cs typeface="+mn-cs"/>
            </a:endParaRPr>
          </a:p>
          <a:p>
            <a:r>
              <a:rPr lang="fr-FR" sz="1200" kern="1200" dirty="0" smtClean="0">
                <a:solidFill>
                  <a:schemeClr val="tx1"/>
                </a:solidFill>
                <a:effectLst/>
                <a:latin typeface="Arial" charset="0"/>
                <a:ea typeface="+mn-ea"/>
                <a:cs typeface="+mn-cs"/>
              </a:rPr>
              <a:t>De plus amples informations sur les billets et les pièces en euros sont disponibles sur le site Internet </a:t>
            </a:r>
            <a:r>
              <a:rPr lang="fr-FR" sz="1200" kern="1200" dirty="0" smtClean="0">
                <a:solidFill>
                  <a:schemeClr val="tx1"/>
                </a:solidFill>
                <a:effectLst/>
                <a:latin typeface="Arial" charset="0"/>
                <a:ea typeface="+mn-ea"/>
                <a:cs typeface="+mn-cs"/>
              </a:rPr>
              <a:t>suivant</a:t>
            </a:r>
            <a:r>
              <a:rPr lang="fr-FR" sz="1200" kern="1200" baseline="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 </a:t>
            </a:r>
            <a:r>
              <a:rPr lang="fr-FR" sz="1200" u="sng" dirty="0" smtClean="0">
                <a:solidFill>
                  <a:schemeClr val="tx1"/>
                </a:solidFill>
                <a:effectLst/>
                <a:latin typeface="Arial" charset="0"/>
                <a:hlinkClick r:id="rId3"/>
              </a:rPr>
              <a:t>http://www.nouveaux-billets-euro.eu/</a:t>
            </a:r>
            <a:r>
              <a:rPr lang="fr-FR" sz="1200" dirty="0" smtClean="0">
                <a:solidFill>
                  <a:schemeClr val="tx1"/>
                </a:solidFill>
                <a:effectLst/>
                <a:latin typeface="Arial" charset="0"/>
              </a:rPr>
              <a:t> </a:t>
            </a:r>
            <a:r>
              <a:rPr lang="fr-FR" sz="1200" kern="1200" dirty="0" smtClean="0">
                <a:solidFill>
                  <a:schemeClr val="tx1"/>
                </a:solidFill>
                <a:effectLst/>
                <a:latin typeface="Arial" charset="0"/>
                <a:ea typeface="+mn-ea"/>
                <a:cs typeface="+mn-cs"/>
              </a:rPr>
              <a:t>ou </a:t>
            </a:r>
            <a:r>
              <a:rPr lang="fr-FR" sz="1200" u="sng" dirty="0" smtClean="0">
                <a:solidFill>
                  <a:schemeClr val="tx1"/>
                </a:solidFill>
                <a:effectLst/>
                <a:latin typeface="Arial" charset="0"/>
                <a:hlinkClick r:id="rId4"/>
              </a:rPr>
              <a:t>https://www.ecb.europa.eu/euro/html/index.fr.html</a:t>
            </a:r>
            <a:r>
              <a:rPr lang="fr-FR" dirty="0" smtClean="0"/>
              <a:t>. </a:t>
            </a:r>
            <a:endParaRPr lang="fr-FR"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de-DE" dirty="0" smtClean="0"/>
              <a:t>Cliquez sur </a:t>
            </a:r>
            <a:r>
              <a:rPr lang="fr-FR" altLang="de-DE" dirty="0" smtClean="0"/>
              <a:t>l’image </a:t>
            </a:r>
            <a:r>
              <a:rPr lang="fr-FR" altLang="de-DE" dirty="0" smtClean="0"/>
              <a:t>du billet pour voir une vidéo expliquant comment vérifier </a:t>
            </a:r>
            <a:r>
              <a:rPr lang="fr-FR" altLang="de-DE" dirty="0" smtClean="0"/>
              <a:t>l’authenticité d’un </a:t>
            </a:r>
            <a:r>
              <a:rPr lang="fr-FR" altLang="de-DE" dirty="0" smtClean="0"/>
              <a:t>billet de 20 euros en </a:t>
            </a:r>
            <a:r>
              <a:rPr lang="fr-FR" altLang="de-DE" dirty="0" smtClean="0"/>
              <a:t>l’inclinant</a:t>
            </a:r>
            <a:r>
              <a:rPr lang="fr-FR" altLang="de-DE" dirty="0" smtClean="0"/>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charset="0"/>
                <a:ea typeface="+mn-ea"/>
                <a:cs typeface="+mn-cs"/>
              </a:rPr>
              <a:t>Sur ce transparent, on peut reconstituer un billet en plaçant les signes de sécurité au bon endroit. </a:t>
            </a:r>
            <a:endParaRPr lang="fr-FR"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b="0" i="0" u="none" strike="noStrike" kern="1200" noProof="0" dirty="0" smtClean="0">
                <a:solidFill>
                  <a:schemeClr val="tx1"/>
                </a:solidFill>
                <a:effectLst/>
                <a:latin typeface="Arial" charset="0"/>
                <a:ea typeface="+mn-ea"/>
                <a:cs typeface="+mn-cs"/>
              </a:rPr>
              <a:t>La Banque centrale européenne et les banques centrales des pays de la zone euro s’occupent de l’euro. La Banque centrale européenne est située à Francfort-sur-le-Main, en Allemagne. Chaque pays a sa propre banque centrale nationale, qui se trouve habituellement dans la capitale. </a:t>
            </a:r>
            <a:endParaRPr lang="fr-FR" sz="1200" kern="1200" noProof="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charset="0"/>
                <a:ea typeface="+mn-ea"/>
                <a:cs typeface="+mn-cs"/>
              </a:rPr>
              <a:t>Joue à Euro </a:t>
            </a:r>
            <a:r>
              <a:rPr lang="fr-FR" sz="1200" kern="1200" dirty="0" err="1" smtClean="0">
                <a:solidFill>
                  <a:schemeClr val="tx1"/>
                </a:solidFill>
                <a:effectLst/>
                <a:latin typeface="Arial" charset="0"/>
                <a:ea typeface="+mn-ea"/>
                <a:cs typeface="+mn-cs"/>
              </a:rPr>
              <a:t>Run</a:t>
            </a:r>
            <a:r>
              <a:rPr lang="fr-FR" sz="1200" kern="1200" dirty="0" smtClean="0">
                <a:solidFill>
                  <a:schemeClr val="tx1"/>
                </a:solidFill>
                <a:effectLst/>
                <a:latin typeface="Arial" charset="0"/>
                <a:ea typeface="+mn-ea"/>
                <a:cs typeface="+mn-cs"/>
              </a:rPr>
              <a:t> sur</a:t>
            </a:r>
            <a:r>
              <a:rPr lang="fr-FR" sz="1200" kern="1200" baseline="0" dirty="0" smtClean="0">
                <a:solidFill>
                  <a:schemeClr val="tx1"/>
                </a:solidFill>
                <a:effectLst/>
                <a:latin typeface="Arial" charset="0"/>
                <a:ea typeface="+mn-ea"/>
                <a:cs typeface="+mn-cs"/>
              </a:rPr>
              <a:t> </a:t>
            </a:r>
            <a:r>
              <a:rPr lang="fr-FR" sz="1200" u="sng" dirty="0" smtClean="0">
                <a:solidFill>
                  <a:schemeClr val="tx1"/>
                </a:solidFill>
                <a:effectLst/>
                <a:latin typeface="Arial" charset="0"/>
                <a:hlinkClick r:id="rId3"/>
              </a:rPr>
              <a:t>www.nouveaux-billets-euro.eu</a:t>
            </a:r>
            <a:r>
              <a:rPr lang="fr-FR" sz="1200" kern="1200" dirty="0" smtClean="0">
                <a:solidFill>
                  <a:schemeClr val="tx1"/>
                </a:solidFill>
                <a:effectLst/>
                <a:latin typeface="Arial"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charset="0"/>
                <a:ea typeface="+mn-ea"/>
                <a:cs typeface="+mn-cs"/>
              </a:rPr>
              <a:t>La Banque centrale européenne et les banques centrales nationales de la zone euro organisent un concours du 25 novembre 2015 au 25 février 2016. Encouragez vos élèves à participer ! Les 100 meilleur(e)s joueurs/joueuses remporteront un nouveau billet de 20 euros scellé dans un cadre en verre gravé.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charset="0"/>
                <a:ea typeface="+mn-ea"/>
                <a:cs typeface="+mn-cs"/>
              </a:rPr>
              <a:t>Les pièces en euros comportent une face commune, ou « européenne », et une face nationale. La face commune, dessinée par Luc </a:t>
            </a:r>
            <a:r>
              <a:rPr lang="fr-FR" sz="1200" kern="1200" dirty="0" err="1" smtClean="0">
                <a:solidFill>
                  <a:schemeClr val="tx1"/>
                </a:solidFill>
                <a:effectLst/>
                <a:latin typeface="Arial" charset="0"/>
                <a:ea typeface="+mn-ea"/>
                <a:cs typeface="+mn-cs"/>
              </a:rPr>
              <a:t>Luycx</a:t>
            </a:r>
            <a:r>
              <a:rPr lang="fr-FR" sz="1200" kern="1200" dirty="0" smtClean="0">
                <a:solidFill>
                  <a:schemeClr val="tx1"/>
                </a:solidFill>
                <a:effectLst/>
                <a:latin typeface="Arial" charset="0"/>
                <a:ea typeface="+mn-ea"/>
                <a:cs typeface="+mn-cs"/>
              </a:rPr>
              <a:t>, de la Monnaie royale de Belgique, représente une carte de </a:t>
            </a:r>
            <a:r>
              <a:rPr lang="fr-FR" sz="1200" kern="1200" dirty="0" smtClean="0">
                <a:solidFill>
                  <a:schemeClr val="tx1"/>
                </a:solidFill>
                <a:effectLst/>
                <a:latin typeface="Arial" charset="0"/>
                <a:ea typeface="+mn-ea"/>
                <a:cs typeface="+mn-cs"/>
              </a:rPr>
              <a:t>l’Europe</a:t>
            </a:r>
            <a:r>
              <a:rPr lang="fr-FR" sz="1200" kern="1200" dirty="0" smtClean="0">
                <a:solidFill>
                  <a:schemeClr val="tx1"/>
                </a:solidFill>
                <a:effectLst/>
                <a:latin typeface="Arial" charset="0"/>
                <a:ea typeface="+mn-ea"/>
                <a:cs typeface="+mn-cs"/>
              </a:rPr>
              <a:t>. La face nationale montre un symbole national, un personnage ou un bâtiment célèbre. Certains pays gardent le même dessin pour toutes leurs pièces, alors que </a:t>
            </a:r>
            <a:r>
              <a:rPr lang="fr-FR" sz="1200" kern="1200" dirty="0" smtClean="0">
                <a:solidFill>
                  <a:schemeClr val="tx1"/>
                </a:solidFill>
                <a:effectLst/>
                <a:latin typeface="Arial" charset="0"/>
                <a:ea typeface="+mn-ea"/>
                <a:cs typeface="+mn-cs"/>
              </a:rPr>
              <a:t>d’autres </a:t>
            </a:r>
            <a:r>
              <a:rPr lang="fr-FR" sz="1200" kern="1200" dirty="0" smtClean="0">
                <a:solidFill>
                  <a:schemeClr val="tx1"/>
                </a:solidFill>
                <a:effectLst/>
                <a:latin typeface="Arial" charset="0"/>
                <a:ea typeface="+mn-ea"/>
                <a:cs typeface="+mn-cs"/>
              </a:rPr>
              <a:t>ont plusieurs dessins pour différentes pièces. Toutes les pièces en euros peuvent être utilisées dans </a:t>
            </a:r>
            <a:r>
              <a:rPr lang="fr-FR" sz="1200" kern="1200" dirty="0" smtClean="0">
                <a:solidFill>
                  <a:schemeClr val="tx1"/>
                </a:solidFill>
                <a:effectLst/>
                <a:latin typeface="Arial" charset="0"/>
                <a:ea typeface="+mn-ea"/>
                <a:cs typeface="+mn-cs"/>
              </a:rPr>
              <a:t>l’ensemble </a:t>
            </a:r>
            <a:r>
              <a:rPr lang="fr-FR" sz="1200" kern="1200" dirty="0" smtClean="0">
                <a:solidFill>
                  <a:schemeClr val="tx1"/>
                </a:solidFill>
                <a:effectLst/>
                <a:latin typeface="Arial" charset="0"/>
                <a:ea typeface="+mn-ea"/>
                <a:cs typeface="+mn-cs"/>
              </a:rPr>
              <a:t>des pays de la zone euro. </a:t>
            </a:r>
          </a:p>
          <a:p>
            <a:endParaRPr lang="fr-FR" sz="1200" kern="1200" dirty="0" smtClean="0">
              <a:solidFill>
                <a:schemeClr val="tx1"/>
              </a:solidFill>
              <a:effectLst/>
              <a:latin typeface="Arial" charset="0"/>
              <a:ea typeface="+mn-ea"/>
              <a:cs typeface="+mn-cs"/>
            </a:endParaRPr>
          </a:p>
          <a:p>
            <a:r>
              <a:rPr lang="fr-FR" sz="1200" kern="1200" dirty="0" smtClean="0">
                <a:solidFill>
                  <a:schemeClr val="tx1"/>
                </a:solidFill>
                <a:effectLst/>
                <a:latin typeface="Arial" charset="0"/>
                <a:ea typeface="+mn-ea"/>
                <a:cs typeface="+mn-cs"/>
              </a:rPr>
              <a:t>De plus amples informations sur les pièces sont disponibles à </a:t>
            </a:r>
            <a:r>
              <a:rPr lang="fr-FR" sz="1200" kern="1200" dirty="0" smtClean="0">
                <a:solidFill>
                  <a:schemeClr val="tx1"/>
                </a:solidFill>
                <a:effectLst/>
                <a:latin typeface="Arial" charset="0"/>
                <a:ea typeface="+mn-ea"/>
                <a:cs typeface="+mn-cs"/>
              </a:rPr>
              <a:t>l’adresse </a:t>
            </a:r>
            <a:r>
              <a:rPr lang="fr-FR" sz="1200" kern="1200" dirty="0" smtClean="0">
                <a:solidFill>
                  <a:schemeClr val="tx1"/>
                </a:solidFill>
                <a:effectLst/>
                <a:latin typeface="Arial" charset="0"/>
                <a:ea typeface="+mn-ea"/>
                <a:cs typeface="+mn-cs"/>
              </a:rPr>
              <a:t>suivante : </a:t>
            </a:r>
            <a:r>
              <a:rPr lang="fr-FR" sz="1200" u="sng" dirty="0" smtClean="0">
                <a:solidFill>
                  <a:schemeClr val="tx1"/>
                </a:solidFill>
                <a:effectLst/>
                <a:latin typeface="Arial" charset="0"/>
                <a:hlinkClick r:id="rId3"/>
              </a:rPr>
              <a:t>http://www.nouveaux-billets-euro.eu/Les-pi%C3%A8ces-en-euros/Les-pi%C3%A8ces-en-euros/Les-faces-communes/1-cent-ime</a:t>
            </a:r>
            <a:r>
              <a:rPr lang="fr-FR" sz="1200" u="none" kern="1200" baseline="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   </a:t>
            </a:r>
          </a:p>
          <a:p>
            <a:endParaRPr lang="fr-FR" sz="1200" kern="1200" dirty="0" smtClean="0">
              <a:solidFill>
                <a:schemeClr val="tx1"/>
              </a:solidFill>
              <a:effectLst/>
              <a:latin typeface="Arial" charset="0"/>
              <a:ea typeface="+mn-ea"/>
              <a:cs typeface="+mn-cs"/>
            </a:endParaRPr>
          </a:p>
          <a:p>
            <a:r>
              <a:rPr lang="fr-FR" sz="1200" kern="1200" dirty="0" smtClean="0">
                <a:solidFill>
                  <a:schemeClr val="tx1"/>
                </a:solidFill>
                <a:effectLst/>
                <a:latin typeface="Arial" charset="0"/>
                <a:ea typeface="+mn-ea"/>
                <a:cs typeface="+mn-cs"/>
              </a:rPr>
              <a:t>Les premiers billets et pièces en euros ont été mis en circulation en 2002 dans </a:t>
            </a:r>
            <a:r>
              <a:rPr lang="fr-FR" sz="1200" kern="1200" dirty="0" smtClean="0">
                <a:solidFill>
                  <a:schemeClr val="tx1"/>
                </a:solidFill>
                <a:effectLst/>
                <a:latin typeface="Arial" charset="0"/>
                <a:ea typeface="+mn-ea"/>
                <a:cs typeface="+mn-cs"/>
              </a:rPr>
              <a:t>douze </a:t>
            </a:r>
            <a:r>
              <a:rPr lang="fr-FR" sz="1200" kern="1200" dirty="0" smtClean="0">
                <a:solidFill>
                  <a:schemeClr val="tx1"/>
                </a:solidFill>
                <a:effectLst/>
                <a:latin typeface="Arial" charset="0"/>
                <a:ea typeface="+mn-ea"/>
                <a:cs typeface="+mn-cs"/>
              </a:rPr>
              <a:t>pays. </a:t>
            </a:r>
            <a:r>
              <a:rPr lang="fr-FR" sz="1200" kern="1200" dirty="0" smtClean="0">
                <a:solidFill>
                  <a:schemeClr val="tx1"/>
                </a:solidFill>
                <a:effectLst/>
                <a:latin typeface="Arial" charset="0"/>
                <a:ea typeface="+mn-ea"/>
                <a:cs typeface="+mn-cs"/>
              </a:rPr>
              <a:t>L’introduction </a:t>
            </a:r>
            <a:r>
              <a:rPr lang="fr-FR" sz="1200" kern="1200" dirty="0" smtClean="0">
                <a:solidFill>
                  <a:schemeClr val="tx1"/>
                </a:solidFill>
                <a:effectLst/>
                <a:latin typeface="Arial" charset="0"/>
                <a:ea typeface="+mn-ea"/>
                <a:cs typeface="+mn-cs"/>
              </a:rPr>
              <a:t>de </a:t>
            </a:r>
            <a:r>
              <a:rPr lang="fr-FR" sz="1200" kern="1200" dirty="0" smtClean="0">
                <a:solidFill>
                  <a:schemeClr val="tx1"/>
                </a:solidFill>
                <a:effectLst/>
                <a:latin typeface="Arial" charset="0"/>
                <a:ea typeface="+mn-ea"/>
                <a:cs typeface="+mn-cs"/>
              </a:rPr>
              <a:t>l’euro </a:t>
            </a:r>
            <a:r>
              <a:rPr lang="fr-FR" sz="1200" kern="1200" dirty="0" smtClean="0">
                <a:solidFill>
                  <a:schemeClr val="tx1"/>
                </a:solidFill>
                <a:effectLst/>
                <a:latin typeface="Arial" charset="0"/>
                <a:ea typeface="+mn-ea"/>
                <a:cs typeface="+mn-cs"/>
              </a:rPr>
              <a:t>est considérée comme la plus grande opération logistique en Europe depuis </a:t>
            </a:r>
            <a:r>
              <a:rPr lang="fr-FR" sz="1200" kern="1200" dirty="0" smtClean="0">
                <a:solidFill>
                  <a:schemeClr val="tx1"/>
                </a:solidFill>
                <a:effectLst/>
                <a:latin typeface="Arial" charset="0"/>
                <a:ea typeface="+mn-ea"/>
                <a:cs typeface="+mn-cs"/>
              </a:rPr>
              <a:t>cinquante </a:t>
            </a:r>
            <a:r>
              <a:rPr lang="fr-FR" sz="1200" kern="1200" dirty="0" smtClean="0">
                <a:solidFill>
                  <a:schemeClr val="tx1"/>
                </a:solidFill>
                <a:effectLst/>
                <a:latin typeface="Arial" charset="0"/>
                <a:ea typeface="+mn-ea"/>
                <a:cs typeface="+mn-cs"/>
              </a:rPr>
              <a:t>ans. </a:t>
            </a:r>
          </a:p>
          <a:p>
            <a:endParaRPr lang="fr-FR" sz="1200" kern="1200" dirty="0" smtClean="0">
              <a:solidFill>
                <a:schemeClr val="tx1"/>
              </a:solidFill>
              <a:effectLst/>
              <a:latin typeface="Arial" charset="0"/>
              <a:ea typeface="+mn-ea"/>
              <a:cs typeface="+mn-cs"/>
            </a:endParaRPr>
          </a:p>
          <a:p>
            <a:r>
              <a:rPr lang="fr-FR" sz="1200" b="1" kern="1200" dirty="0" smtClean="0">
                <a:solidFill>
                  <a:srgbClr val="FF0000"/>
                </a:solidFill>
                <a:effectLst/>
                <a:latin typeface="Arial" charset="0"/>
                <a:ea typeface="+mn-ea"/>
                <a:cs typeface="+mn-cs"/>
              </a:rPr>
              <a:t>Idée : </a:t>
            </a:r>
            <a:r>
              <a:rPr lang="fr-FR" sz="1200" kern="1200" dirty="0" smtClean="0">
                <a:solidFill>
                  <a:schemeClr val="tx1"/>
                </a:solidFill>
                <a:effectLst/>
                <a:latin typeface="Arial" charset="0"/>
                <a:ea typeface="+mn-ea"/>
                <a:cs typeface="+mn-cs"/>
              </a:rPr>
              <a:t>les différentes pièces présentées sur ce transparent peuvent être déplacées. Vous pouvez demander à vos élèves de quel pays est originaire telle pièce. </a:t>
            </a:r>
            <a:r>
              <a:rPr lang="fr-FR" sz="1200" kern="1200" dirty="0" smtClean="0">
                <a:solidFill>
                  <a:schemeClr val="tx1"/>
                </a:solidFill>
                <a:effectLst/>
                <a:latin typeface="Arial" charset="0"/>
                <a:ea typeface="+mn-ea"/>
                <a:cs typeface="+mn-cs"/>
              </a:rPr>
              <a:t>S’ils </a:t>
            </a:r>
            <a:r>
              <a:rPr lang="fr-FR" sz="1200" kern="1200" dirty="0" smtClean="0">
                <a:solidFill>
                  <a:schemeClr val="tx1"/>
                </a:solidFill>
                <a:effectLst/>
                <a:latin typeface="Arial" charset="0"/>
                <a:ea typeface="+mn-ea"/>
                <a:cs typeface="+mn-cs"/>
              </a:rPr>
              <a:t>veulent en savoir plus sur la provenance </a:t>
            </a:r>
            <a:r>
              <a:rPr lang="fr-FR" sz="1200" kern="1200" dirty="0" smtClean="0">
                <a:solidFill>
                  <a:schemeClr val="tx1"/>
                </a:solidFill>
                <a:effectLst/>
                <a:latin typeface="Arial" charset="0"/>
                <a:ea typeface="+mn-ea"/>
                <a:cs typeface="+mn-cs"/>
              </a:rPr>
              <a:t>d’autres </a:t>
            </a:r>
            <a:r>
              <a:rPr lang="fr-FR" sz="1200" kern="1200" dirty="0" smtClean="0">
                <a:solidFill>
                  <a:schemeClr val="tx1"/>
                </a:solidFill>
                <a:effectLst/>
                <a:latin typeface="Arial" charset="0"/>
                <a:ea typeface="+mn-ea"/>
                <a:cs typeface="+mn-cs"/>
              </a:rPr>
              <a:t>pièces, ils peuvent également découvrir un jeu intitulé « De quel pays vient la pièce ? » sur le site </a:t>
            </a:r>
            <a:r>
              <a:rPr lang="fr-FR" sz="1200" u="sng" dirty="0" smtClean="0">
                <a:solidFill>
                  <a:schemeClr val="tx1"/>
                </a:solidFill>
                <a:effectLst/>
                <a:latin typeface="Arial" charset="0"/>
                <a:hlinkClick r:id="rId4"/>
              </a:rPr>
              <a:t>http://www.nouveaux-billets-euro.eu/Supports-p%C3%A9dagogiques-et-publications/De-quel-pays-vient-la-pi%C3%A8ce</a:t>
            </a:r>
            <a:r>
              <a:rPr lang="fr-FR" sz="1200" kern="1200" dirty="0" smtClean="0">
                <a:solidFill>
                  <a:schemeClr val="tx1"/>
                </a:solidFill>
                <a:effectLst/>
                <a:latin typeface="Arial" charset="0"/>
                <a:ea typeface="+mn-ea"/>
                <a:cs typeface="+mn-cs"/>
              </a:rPr>
              <a:t>. </a:t>
            </a:r>
          </a:p>
          <a:p>
            <a:endParaRPr lang="fr-FR" sz="1200" b="1" kern="1200" dirty="0" smtClean="0">
              <a:solidFill>
                <a:schemeClr val="tx1"/>
              </a:solidFill>
              <a:effectLst/>
              <a:latin typeface="Arial" charset="0"/>
              <a:ea typeface="+mn-ea"/>
              <a:cs typeface="+mn-cs"/>
            </a:endParaRPr>
          </a:p>
          <a:p>
            <a:r>
              <a:rPr lang="fr-FR" sz="1200" b="1" kern="1200" dirty="0" smtClean="0">
                <a:solidFill>
                  <a:schemeClr val="tx1"/>
                </a:solidFill>
                <a:effectLst/>
                <a:latin typeface="Arial" charset="0"/>
                <a:ea typeface="+mn-ea"/>
                <a:cs typeface="+mn-cs"/>
              </a:rPr>
              <a:t>Quelques informations sur la face nationale des pièces de 1 </a:t>
            </a:r>
            <a:r>
              <a:rPr lang="fr-FR" sz="1200" b="1" kern="1200" dirty="0" smtClean="0">
                <a:solidFill>
                  <a:schemeClr val="tx1"/>
                </a:solidFill>
                <a:effectLst/>
                <a:latin typeface="Arial" charset="0"/>
                <a:ea typeface="+mn-ea"/>
                <a:cs typeface="+mn-cs"/>
              </a:rPr>
              <a:t>euro </a:t>
            </a:r>
            <a:endParaRPr lang="fr-FR" sz="1200" b="1" kern="1200" dirty="0" smtClean="0">
              <a:solidFill>
                <a:schemeClr val="tx1"/>
              </a:solidFill>
              <a:effectLst/>
              <a:latin typeface="Arial" charset="0"/>
              <a:ea typeface="+mn-ea"/>
              <a:cs typeface="+mn-cs"/>
            </a:endParaRPr>
          </a:p>
          <a:p>
            <a:r>
              <a:rPr lang="fr-FR" sz="1200" b="1" kern="1200" dirty="0" smtClean="0">
                <a:solidFill>
                  <a:schemeClr val="tx1"/>
                </a:solidFill>
                <a:effectLst/>
                <a:latin typeface="Arial" charset="0"/>
                <a:ea typeface="+mn-ea"/>
                <a:cs typeface="+mn-cs"/>
              </a:rPr>
              <a:t>Autriche : </a:t>
            </a:r>
            <a:r>
              <a:rPr lang="fr-FR" sz="1200" kern="1200" dirty="0" smtClean="0">
                <a:solidFill>
                  <a:schemeClr val="tx1"/>
                </a:solidFill>
                <a:effectLst/>
                <a:latin typeface="Arial" charset="0"/>
                <a:ea typeface="+mn-ea"/>
                <a:cs typeface="+mn-cs"/>
              </a:rPr>
              <a:t>sur la pièce de 1 euro figure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de Wolfgang Amadeus Mozart, célèbre compositeur autrichien, en hommage à la culture musicale du pays.</a:t>
            </a:r>
          </a:p>
          <a:p>
            <a:r>
              <a:rPr lang="fr-FR" sz="1200" b="1" kern="1200" dirty="0" smtClean="0">
                <a:solidFill>
                  <a:schemeClr val="tx1"/>
                </a:solidFill>
                <a:effectLst/>
                <a:latin typeface="Arial" charset="0"/>
                <a:ea typeface="+mn-ea"/>
                <a:cs typeface="+mn-cs"/>
              </a:rPr>
              <a:t>Belgique : </a:t>
            </a:r>
            <a:r>
              <a:rPr lang="fr-FR" sz="1200" kern="1200" dirty="0" smtClean="0">
                <a:solidFill>
                  <a:schemeClr val="tx1"/>
                </a:solidFill>
                <a:effectLst/>
                <a:latin typeface="Arial" charset="0"/>
                <a:ea typeface="+mn-ea"/>
                <a:cs typeface="+mn-cs"/>
              </a:rPr>
              <a:t>sur les pièces figure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du roi des </a:t>
            </a:r>
            <a:r>
              <a:rPr lang="fr-FR" sz="1200" kern="1200" dirty="0" smtClean="0">
                <a:solidFill>
                  <a:schemeClr val="tx1"/>
                </a:solidFill>
                <a:effectLst/>
                <a:latin typeface="Arial" charset="0"/>
                <a:ea typeface="+mn-ea"/>
                <a:cs typeface="+mn-cs"/>
              </a:rPr>
              <a:t>Belges, </a:t>
            </a:r>
            <a:r>
              <a:rPr lang="fr-FR" sz="1200" kern="1200" dirty="0" smtClean="0">
                <a:solidFill>
                  <a:schemeClr val="tx1"/>
                </a:solidFill>
                <a:effectLst/>
                <a:latin typeface="Arial" charset="0"/>
                <a:ea typeface="+mn-ea"/>
                <a:cs typeface="+mn-cs"/>
              </a:rPr>
              <a:t>Albert II de 2002 à 2014 et Philippe depuis 2014. Les deux séries de pièces ont cours légal. </a:t>
            </a:r>
          </a:p>
          <a:p>
            <a:r>
              <a:rPr lang="fr-FR" sz="1200" b="1" kern="1200" dirty="0" smtClean="0">
                <a:solidFill>
                  <a:schemeClr val="tx1"/>
                </a:solidFill>
                <a:effectLst/>
                <a:latin typeface="Arial" charset="0"/>
                <a:ea typeface="+mn-ea"/>
                <a:cs typeface="+mn-cs"/>
              </a:rPr>
              <a:t>Chypre : </a:t>
            </a:r>
            <a:r>
              <a:rPr lang="fr-FR" sz="1200" kern="1200" dirty="0" smtClean="0">
                <a:solidFill>
                  <a:schemeClr val="tx1"/>
                </a:solidFill>
                <a:effectLst/>
                <a:latin typeface="Arial" charset="0"/>
                <a:ea typeface="+mn-ea"/>
                <a:cs typeface="+mn-cs"/>
              </a:rPr>
              <a:t>les pièces de 1 euro et 2 euros représentent une idole cruciforme datant de la période chalcolithique (3 000 avant J.-C.). Cet exemple caractéristique de </a:t>
            </a:r>
            <a:r>
              <a:rPr lang="fr-FR" sz="1200" kern="1200" dirty="0" smtClean="0">
                <a:solidFill>
                  <a:schemeClr val="tx1"/>
                </a:solidFill>
                <a:effectLst/>
                <a:latin typeface="Arial" charset="0"/>
                <a:ea typeface="+mn-ea"/>
                <a:cs typeface="+mn-cs"/>
              </a:rPr>
              <a:t>l’art </a:t>
            </a:r>
            <a:r>
              <a:rPr lang="fr-FR" sz="1200" kern="1200" dirty="0" smtClean="0">
                <a:solidFill>
                  <a:schemeClr val="tx1"/>
                </a:solidFill>
                <a:effectLst/>
                <a:latin typeface="Arial" charset="0"/>
                <a:ea typeface="+mn-ea"/>
                <a:cs typeface="+mn-cs"/>
              </a:rPr>
              <a:t>préhistorique de </a:t>
            </a:r>
            <a:r>
              <a:rPr lang="fr-FR" sz="1200" kern="1200" dirty="0" smtClean="0">
                <a:solidFill>
                  <a:schemeClr val="tx1"/>
                </a:solidFill>
                <a:effectLst/>
                <a:latin typeface="Arial" charset="0"/>
                <a:ea typeface="+mn-ea"/>
                <a:cs typeface="+mn-cs"/>
              </a:rPr>
              <a:t>l’île </a:t>
            </a:r>
            <a:r>
              <a:rPr lang="fr-FR" sz="1200" kern="1200" dirty="0" smtClean="0">
                <a:solidFill>
                  <a:schemeClr val="tx1"/>
                </a:solidFill>
                <a:effectLst/>
                <a:latin typeface="Arial" charset="0"/>
                <a:ea typeface="+mn-ea"/>
                <a:cs typeface="+mn-cs"/>
              </a:rPr>
              <a:t>illustre la place de Chypre au cœur de la civilisation et de </a:t>
            </a:r>
            <a:r>
              <a:rPr lang="fr-FR" sz="1200" kern="1200" dirty="0" smtClean="0">
                <a:solidFill>
                  <a:schemeClr val="tx1"/>
                </a:solidFill>
                <a:effectLst/>
                <a:latin typeface="Arial" charset="0"/>
                <a:ea typeface="+mn-ea"/>
                <a:cs typeface="+mn-cs"/>
              </a:rPr>
              <a:t>l’antiquité</a:t>
            </a:r>
            <a:r>
              <a:rPr lang="fr-FR" sz="1200" kern="1200" dirty="0" smtClean="0">
                <a:solidFill>
                  <a:schemeClr val="tx1"/>
                </a:solidFill>
                <a:effectLst/>
                <a:latin typeface="Arial" charset="0"/>
                <a:ea typeface="+mn-ea"/>
                <a:cs typeface="+mn-cs"/>
              </a:rPr>
              <a:t>. </a:t>
            </a:r>
          </a:p>
          <a:p>
            <a:r>
              <a:rPr lang="fr-FR" sz="1200" b="1" kern="1200" dirty="0" smtClean="0">
                <a:solidFill>
                  <a:schemeClr val="tx1"/>
                </a:solidFill>
                <a:effectLst/>
                <a:latin typeface="Arial" charset="0"/>
                <a:ea typeface="+mn-ea"/>
                <a:cs typeface="+mn-cs"/>
              </a:rPr>
              <a:t>Estonie : </a:t>
            </a:r>
            <a:r>
              <a:rPr lang="fr-FR" sz="1200" kern="1200" dirty="0" smtClean="0">
                <a:solidFill>
                  <a:schemeClr val="tx1"/>
                </a:solidFill>
                <a:effectLst/>
                <a:latin typeface="Arial" charset="0"/>
                <a:ea typeface="+mn-ea"/>
                <a:cs typeface="+mn-cs"/>
              </a:rPr>
              <a:t>le graphisme illustrant la face nationale est identique sur toutes les pièces en euros de </a:t>
            </a:r>
            <a:r>
              <a:rPr lang="fr-FR" sz="1200" kern="1200" dirty="0" smtClean="0">
                <a:solidFill>
                  <a:schemeClr val="tx1"/>
                </a:solidFill>
                <a:effectLst/>
                <a:latin typeface="Arial" charset="0"/>
                <a:ea typeface="+mn-ea"/>
                <a:cs typeface="+mn-cs"/>
              </a:rPr>
              <a:t>l’Estonie</a:t>
            </a:r>
            <a:r>
              <a:rPr lang="fr-FR" sz="1200" kern="1200" dirty="0" smtClean="0">
                <a:solidFill>
                  <a:schemeClr val="tx1"/>
                </a:solidFill>
                <a:effectLst/>
                <a:latin typeface="Arial" charset="0"/>
                <a:ea typeface="+mn-ea"/>
                <a:cs typeface="+mn-cs"/>
              </a:rPr>
              <a:t>. Il représente une carte géographique de </a:t>
            </a:r>
            <a:r>
              <a:rPr lang="fr-FR" sz="1200" kern="1200" dirty="0" smtClean="0">
                <a:solidFill>
                  <a:schemeClr val="tx1"/>
                </a:solidFill>
                <a:effectLst/>
                <a:latin typeface="Arial" charset="0"/>
                <a:ea typeface="+mn-ea"/>
                <a:cs typeface="+mn-cs"/>
              </a:rPr>
              <a:t>l’Estonie </a:t>
            </a:r>
            <a:r>
              <a:rPr lang="fr-FR" sz="1200" kern="1200" dirty="0" smtClean="0">
                <a:solidFill>
                  <a:schemeClr val="tx1"/>
                </a:solidFill>
                <a:effectLst/>
                <a:latin typeface="Arial" charset="0"/>
                <a:ea typeface="+mn-ea"/>
                <a:cs typeface="+mn-cs"/>
              </a:rPr>
              <a:t>et le mot « </a:t>
            </a:r>
            <a:r>
              <a:rPr lang="fr-FR" sz="1200" kern="1200" dirty="0" err="1" smtClean="0">
                <a:solidFill>
                  <a:schemeClr val="tx1"/>
                </a:solidFill>
                <a:effectLst/>
                <a:latin typeface="Arial" charset="0"/>
                <a:ea typeface="+mn-ea"/>
                <a:cs typeface="+mn-cs"/>
              </a:rPr>
              <a:t>Eesti</a:t>
            </a:r>
            <a:r>
              <a:rPr lang="fr-FR" sz="1200" kern="1200" dirty="0" smtClean="0">
                <a:solidFill>
                  <a:schemeClr val="tx1"/>
                </a:solidFill>
                <a:effectLst/>
                <a:latin typeface="Arial" charset="0"/>
                <a:ea typeface="+mn-ea"/>
                <a:cs typeface="+mn-cs"/>
              </a:rPr>
              <a:t> » signifiant « Estonie ».</a:t>
            </a: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b="1" kern="1200" dirty="0" smtClean="0">
                <a:solidFill>
                  <a:schemeClr val="tx1"/>
                </a:solidFill>
                <a:effectLst/>
                <a:latin typeface="Arial" charset="0"/>
                <a:ea typeface="+mn-ea"/>
                <a:cs typeface="+mn-cs"/>
              </a:rPr>
              <a:t>Finlande : </a:t>
            </a:r>
            <a:r>
              <a:rPr lang="fr-FR" sz="1200" kern="1200" dirty="0" smtClean="0">
                <a:solidFill>
                  <a:schemeClr val="tx1"/>
                </a:solidFill>
                <a:effectLst/>
                <a:latin typeface="Arial" charset="0"/>
                <a:ea typeface="+mn-ea"/>
                <a:cs typeface="+mn-cs"/>
              </a:rPr>
              <a:t>la pièce de 1 euro représente </a:t>
            </a:r>
            <a:r>
              <a:rPr lang="fr-FR" sz="1200" kern="1200" dirty="0" smtClean="0">
                <a:solidFill>
                  <a:schemeClr val="tx1"/>
                </a:solidFill>
                <a:effectLst/>
                <a:latin typeface="Arial" charset="0"/>
                <a:ea typeface="+mn-ea"/>
                <a:cs typeface="+mn-cs"/>
              </a:rPr>
              <a:t>l’envol </a:t>
            </a:r>
            <a:r>
              <a:rPr lang="fr-FR" sz="1200" kern="1200" dirty="0" smtClean="0">
                <a:solidFill>
                  <a:schemeClr val="tx1"/>
                </a:solidFill>
                <a:effectLst/>
                <a:latin typeface="Arial" charset="0"/>
                <a:ea typeface="+mn-ea"/>
                <a:cs typeface="+mn-cs"/>
              </a:rPr>
              <a:t>de deux cygnes. Ce dessin avait été présenté lors </a:t>
            </a:r>
            <a:r>
              <a:rPr lang="fr-FR" sz="1200" kern="1200" dirty="0" smtClean="0">
                <a:solidFill>
                  <a:schemeClr val="tx1"/>
                </a:solidFill>
                <a:effectLst/>
                <a:latin typeface="Arial" charset="0"/>
                <a:ea typeface="+mn-ea"/>
                <a:cs typeface="+mn-cs"/>
              </a:rPr>
              <a:t>d’un </a:t>
            </a:r>
            <a:r>
              <a:rPr lang="fr-FR" sz="1200" kern="1200" dirty="0" smtClean="0">
                <a:solidFill>
                  <a:schemeClr val="tx1"/>
                </a:solidFill>
                <a:effectLst/>
                <a:latin typeface="Arial" charset="0"/>
                <a:ea typeface="+mn-ea"/>
                <a:cs typeface="+mn-cs"/>
              </a:rPr>
              <a:t>concours organisé pour la conception </a:t>
            </a:r>
            <a:r>
              <a:rPr lang="fr-FR" sz="1200" kern="1200" dirty="0" smtClean="0">
                <a:solidFill>
                  <a:schemeClr val="tx1"/>
                </a:solidFill>
                <a:effectLst/>
                <a:latin typeface="Arial" charset="0"/>
                <a:ea typeface="+mn-ea"/>
                <a:cs typeface="+mn-cs"/>
              </a:rPr>
              <a:t>d’une </a:t>
            </a:r>
            <a:r>
              <a:rPr lang="fr-FR" sz="1200" kern="1200" dirty="0" smtClean="0">
                <a:solidFill>
                  <a:schemeClr val="tx1"/>
                </a:solidFill>
                <a:effectLst/>
                <a:latin typeface="Arial" charset="0"/>
                <a:ea typeface="+mn-ea"/>
                <a:cs typeface="+mn-cs"/>
              </a:rPr>
              <a:t>pièce commémorant le </a:t>
            </a:r>
            <a:r>
              <a:rPr lang="fr-FR" sz="1200" kern="1200" dirty="0" smtClean="0">
                <a:solidFill>
                  <a:schemeClr val="tx1"/>
                </a:solidFill>
                <a:effectLst/>
                <a:latin typeface="Arial" charset="0"/>
                <a:ea typeface="+mn-ea"/>
                <a:cs typeface="+mn-cs"/>
              </a:rPr>
              <a:t>80</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anniversaire de </a:t>
            </a:r>
            <a:r>
              <a:rPr lang="fr-FR" sz="1200" kern="1200" dirty="0" smtClean="0">
                <a:solidFill>
                  <a:schemeClr val="tx1"/>
                </a:solidFill>
                <a:effectLst/>
                <a:latin typeface="Arial" charset="0"/>
                <a:ea typeface="+mn-ea"/>
                <a:cs typeface="+mn-cs"/>
              </a:rPr>
              <a:t>l’indépendance </a:t>
            </a:r>
            <a:r>
              <a:rPr lang="fr-FR" sz="1200" kern="1200" dirty="0" smtClean="0">
                <a:solidFill>
                  <a:schemeClr val="tx1"/>
                </a:solidFill>
                <a:effectLst/>
                <a:latin typeface="Arial" charset="0"/>
                <a:ea typeface="+mn-ea"/>
                <a:cs typeface="+mn-cs"/>
              </a:rPr>
              <a:t>de la Finlande.</a:t>
            </a:r>
          </a:p>
          <a:p>
            <a:r>
              <a:rPr lang="fr-FR" sz="1200" b="1" kern="1200" dirty="0" smtClean="0">
                <a:solidFill>
                  <a:schemeClr val="tx1"/>
                </a:solidFill>
                <a:effectLst/>
                <a:latin typeface="Arial" charset="0"/>
                <a:ea typeface="+mn-ea"/>
                <a:cs typeface="+mn-cs"/>
              </a:rPr>
              <a:t>France : </a:t>
            </a:r>
            <a:r>
              <a:rPr lang="fr-FR" sz="1200" kern="1200" dirty="0" smtClean="0">
                <a:solidFill>
                  <a:schemeClr val="tx1"/>
                </a:solidFill>
                <a:effectLst/>
                <a:latin typeface="Arial" charset="0"/>
                <a:ea typeface="+mn-ea"/>
                <a:cs typeface="+mn-cs"/>
              </a:rPr>
              <a:t>un arbre, évoquant la vie, la pérennité et la croissance, apparaît sur les pièces de 1 euro et 2 euros. Il figure au centre </a:t>
            </a:r>
            <a:r>
              <a:rPr lang="fr-FR" sz="1200" kern="1200" dirty="0" smtClean="0">
                <a:solidFill>
                  <a:schemeClr val="tx1"/>
                </a:solidFill>
                <a:effectLst/>
                <a:latin typeface="Arial" charset="0"/>
                <a:ea typeface="+mn-ea"/>
                <a:cs typeface="+mn-cs"/>
              </a:rPr>
              <a:t>d’un </a:t>
            </a:r>
            <a:r>
              <a:rPr lang="fr-FR" sz="1200" kern="1200" dirty="0" smtClean="0">
                <a:solidFill>
                  <a:schemeClr val="tx1"/>
                </a:solidFill>
                <a:effectLst/>
                <a:latin typeface="Arial" charset="0"/>
                <a:ea typeface="+mn-ea"/>
                <a:cs typeface="+mn-cs"/>
              </a:rPr>
              <a:t>hexagone. La devise républicaine « Liberté, Égalité, Fraternité » entoure ce motif.  </a:t>
            </a:r>
          </a:p>
          <a:p>
            <a:r>
              <a:rPr lang="fr-FR" sz="1200" b="1" kern="1200" dirty="0" smtClean="0">
                <a:solidFill>
                  <a:schemeClr val="tx1"/>
                </a:solidFill>
                <a:effectLst/>
                <a:latin typeface="Arial" charset="0"/>
                <a:ea typeface="+mn-ea"/>
                <a:cs typeface="+mn-cs"/>
              </a:rPr>
              <a:t>Allemagne : </a:t>
            </a:r>
            <a:r>
              <a:rPr lang="fr-FR" sz="1200" kern="1200" dirty="0" smtClean="0">
                <a:solidFill>
                  <a:schemeClr val="tx1"/>
                </a:solidFill>
                <a:effectLst/>
                <a:latin typeface="Arial" charset="0"/>
                <a:ea typeface="+mn-ea"/>
                <a:cs typeface="+mn-cs"/>
              </a:rPr>
              <a:t>sur les pièces de 1 euro et 2 euros figure </a:t>
            </a:r>
            <a:r>
              <a:rPr lang="fr-FR" sz="1200" kern="1200" dirty="0" smtClean="0">
                <a:solidFill>
                  <a:schemeClr val="tx1"/>
                </a:solidFill>
                <a:effectLst/>
                <a:latin typeface="Arial" charset="0"/>
                <a:ea typeface="+mn-ea"/>
                <a:cs typeface="+mn-cs"/>
              </a:rPr>
              <a:t>l’aigle</a:t>
            </a:r>
            <a:r>
              <a:rPr lang="fr-FR" sz="1200" kern="1200" dirty="0" smtClean="0">
                <a:solidFill>
                  <a:schemeClr val="tx1"/>
                </a:solidFill>
                <a:effectLst/>
                <a:latin typeface="Arial" charset="0"/>
                <a:ea typeface="+mn-ea"/>
                <a:cs typeface="+mn-cs"/>
              </a:rPr>
              <a:t>, symbole traditionnel de la souveraineté allemande, entouré des étoiles symbolisant </a:t>
            </a:r>
            <a:r>
              <a:rPr lang="fr-FR" sz="1200" kern="1200" dirty="0" smtClean="0">
                <a:solidFill>
                  <a:schemeClr val="tx1"/>
                </a:solidFill>
                <a:effectLst/>
                <a:latin typeface="Arial" charset="0"/>
                <a:ea typeface="+mn-ea"/>
                <a:cs typeface="+mn-cs"/>
              </a:rPr>
              <a:t>l’Europe</a:t>
            </a:r>
            <a:r>
              <a:rPr lang="fr-FR" sz="1200" kern="1200" dirty="0" smtClean="0">
                <a:solidFill>
                  <a:schemeClr val="tx1"/>
                </a:solidFill>
                <a:effectLst/>
                <a:latin typeface="Arial"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b="1" kern="1200" dirty="0" smtClean="0">
                <a:solidFill>
                  <a:schemeClr val="tx1"/>
                </a:solidFill>
                <a:effectLst/>
                <a:latin typeface="Arial" charset="0"/>
                <a:ea typeface="+mn-ea"/>
                <a:cs typeface="+mn-cs"/>
              </a:rPr>
              <a:t>Grèce : </a:t>
            </a:r>
            <a:r>
              <a:rPr lang="fr-FR" sz="1200" kern="1200" dirty="0" smtClean="0">
                <a:solidFill>
                  <a:schemeClr val="tx1"/>
                </a:solidFill>
                <a:effectLst/>
                <a:latin typeface="Arial" charset="0"/>
                <a:ea typeface="+mn-ea"/>
                <a:cs typeface="+mn-cs"/>
              </a:rPr>
              <a:t>le motif de la chouette qui orne la pièce de 1 euro est inspiré </a:t>
            </a:r>
            <a:r>
              <a:rPr lang="fr-FR" sz="1200" kern="1200" dirty="0" smtClean="0">
                <a:solidFill>
                  <a:schemeClr val="tx1"/>
                </a:solidFill>
                <a:effectLst/>
                <a:latin typeface="Arial" charset="0"/>
                <a:ea typeface="+mn-ea"/>
                <a:cs typeface="+mn-cs"/>
              </a:rPr>
              <a:t>d’une </a:t>
            </a:r>
            <a:r>
              <a:rPr lang="fr-FR" sz="1200" kern="1200" dirty="0" smtClean="0">
                <a:solidFill>
                  <a:schemeClr val="tx1"/>
                </a:solidFill>
                <a:effectLst/>
                <a:latin typeface="Arial" charset="0"/>
                <a:ea typeface="+mn-ea"/>
                <a:cs typeface="+mn-cs"/>
              </a:rPr>
              <a:t>ancienne pièce athénienne de 4 drachmes (</a:t>
            </a:r>
            <a:r>
              <a:rPr lang="fr-FR" sz="1200" kern="1200" dirty="0" smtClean="0">
                <a:solidFill>
                  <a:schemeClr val="tx1"/>
                </a:solidFill>
                <a:effectLst/>
                <a:latin typeface="Arial" charset="0"/>
                <a:ea typeface="+mn-ea"/>
                <a:cs typeface="+mn-cs"/>
              </a:rPr>
              <a:t>V</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siècle avant J.-C.). </a:t>
            </a:r>
          </a:p>
          <a:p>
            <a:r>
              <a:rPr lang="fr-FR" sz="1200" b="1" kern="1200" dirty="0" smtClean="0">
                <a:solidFill>
                  <a:schemeClr val="tx1"/>
                </a:solidFill>
                <a:effectLst/>
                <a:latin typeface="Arial" charset="0"/>
                <a:ea typeface="+mn-ea"/>
                <a:cs typeface="+mn-cs"/>
              </a:rPr>
              <a:t>Irlande : </a:t>
            </a:r>
            <a:r>
              <a:rPr lang="fr-FR" sz="1200" kern="1200" dirty="0" smtClean="0">
                <a:solidFill>
                  <a:schemeClr val="tx1"/>
                </a:solidFill>
                <a:effectLst/>
                <a:latin typeface="Arial" charset="0"/>
                <a:ea typeface="+mn-ea"/>
                <a:cs typeface="+mn-cs"/>
              </a:rPr>
              <a:t>les pièces irlandaises montrent la harpe celtique, symbole traditionnel de </a:t>
            </a:r>
            <a:r>
              <a:rPr lang="fr-FR" sz="1200" kern="1200" dirty="0" smtClean="0">
                <a:solidFill>
                  <a:schemeClr val="tx1"/>
                </a:solidFill>
                <a:effectLst/>
                <a:latin typeface="Arial" charset="0"/>
                <a:ea typeface="+mn-ea"/>
                <a:cs typeface="+mn-cs"/>
              </a:rPr>
              <a:t>l’Irlande</a:t>
            </a:r>
            <a:r>
              <a:rPr lang="fr-FR" sz="1200" kern="1200" dirty="0" smtClean="0">
                <a:solidFill>
                  <a:schemeClr val="tx1"/>
                </a:solidFill>
                <a:effectLst/>
                <a:latin typeface="Arial" charset="0"/>
                <a:ea typeface="+mn-ea"/>
                <a:cs typeface="+mn-cs"/>
              </a:rPr>
              <a:t>, assortie du millésime et du mot « Eire » (nom gaélique de </a:t>
            </a:r>
            <a:r>
              <a:rPr lang="fr-FR" sz="1200" kern="1200" dirty="0" smtClean="0">
                <a:solidFill>
                  <a:schemeClr val="tx1"/>
                </a:solidFill>
                <a:effectLst/>
                <a:latin typeface="Arial" charset="0"/>
                <a:ea typeface="+mn-ea"/>
                <a:cs typeface="+mn-cs"/>
              </a:rPr>
              <a:t>l’Irlande</a:t>
            </a:r>
            <a:r>
              <a:rPr lang="fr-FR" sz="1200" kern="1200" dirty="0" smtClean="0">
                <a:solidFill>
                  <a:schemeClr val="tx1"/>
                </a:solidFill>
                <a:effectLst/>
                <a:latin typeface="Arial" charset="0"/>
                <a:ea typeface="+mn-ea"/>
                <a:cs typeface="+mn-cs"/>
              </a:rPr>
              <a:t>).</a:t>
            </a:r>
          </a:p>
          <a:p>
            <a:r>
              <a:rPr lang="fr-FR" sz="1200" b="1" kern="1200" dirty="0" smtClean="0">
                <a:solidFill>
                  <a:schemeClr val="tx1"/>
                </a:solidFill>
                <a:effectLst/>
                <a:latin typeface="Arial" charset="0"/>
                <a:ea typeface="+mn-ea"/>
                <a:cs typeface="+mn-cs"/>
              </a:rPr>
              <a:t>Italie : </a:t>
            </a:r>
            <a:r>
              <a:rPr lang="fr-FR" sz="1200" kern="1200" dirty="0" smtClean="0">
                <a:solidFill>
                  <a:schemeClr val="tx1"/>
                </a:solidFill>
                <a:effectLst/>
                <a:latin typeface="Arial" charset="0"/>
                <a:ea typeface="+mn-ea"/>
                <a:cs typeface="+mn-cs"/>
              </a:rPr>
              <a:t>la pièce de 1 euro représente le célèbre dessin « Proportions idéales du corps humain » réalisé par Léonard de Vinci, exposé à la galerie de </a:t>
            </a:r>
            <a:r>
              <a:rPr lang="fr-FR" sz="1200" kern="1200" dirty="0" smtClean="0">
                <a:solidFill>
                  <a:schemeClr val="tx1"/>
                </a:solidFill>
                <a:effectLst/>
                <a:latin typeface="Arial" charset="0"/>
                <a:ea typeface="+mn-ea"/>
                <a:cs typeface="+mn-cs"/>
              </a:rPr>
              <a:t>l’Académie </a:t>
            </a:r>
            <a:r>
              <a:rPr lang="fr-FR" sz="1200" kern="1200" dirty="0" smtClean="0">
                <a:solidFill>
                  <a:schemeClr val="tx1"/>
                </a:solidFill>
                <a:effectLst/>
                <a:latin typeface="Arial" charset="0"/>
                <a:ea typeface="+mn-ea"/>
                <a:cs typeface="+mn-cs"/>
              </a:rPr>
              <a:t>de Venise. </a:t>
            </a:r>
          </a:p>
          <a:p>
            <a:r>
              <a:rPr lang="fr-FR" sz="1200" b="1" kern="1200" dirty="0" smtClean="0">
                <a:solidFill>
                  <a:schemeClr val="tx1"/>
                </a:solidFill>
                <a:effectLst/>
                <a:latin typeface="Arial" charset="0"/>
                <a:ea typeface="+mn-ea"/>
                <a:cs typeface="+mn-cs"/>
              </a:rPr>
              <a:t>Lettonie : </a:t>
            </a:r>
            <a:r>
              <a:rPr lang="fr-FR" sz="1200" kern="1200" dirty="0" smtClean="0">
                <a:solidFill>
                  <a:schemeClr val="tx1"/>
                </a:solidFill>
                <a:effectLst/>
                <a:latin typeface="Arial" charset="0"/>
                <a:ea typeface="+mn-ea"/>
                <a:cs typeface="+mn-cs"/>
              </a:rPr>
              <a:t>la pièce de 1 euro représente une jeune femme lettone en costume traditionnel. À </a:t>
            </a:r>
            <a:r>
              <a:rPr lang="fr-FR" sz="1200" kern="1200" dirty="0" smtClean="0">
                <a:solidFill>
                  <a:schemeClr val="tx1"/>
                </a:solidFill>
                <a:effectLst/>
                <a:latin typeface="Arial" charset="0"/>
                <a:ea typeface="+mn-ea"/>
                <a:cs typeface="+mn-cs"/>
              </a:rPr>
              <a:t>l’origine</a:t>
            </a:r>
            <a:r>
              <a:rPr lang="fr-FR" sz="1200" kern="1200" dirty="0" smtClean="0">
                <a:solidFill>
                  <a:schemeClr val="tx1"/>
                </a:solidFill>
                <a:effectLst/>
                <a:latin typeface="Arial" charset="0"/>
                <a:ea typeface="+mn-ea"/>
                <a:cs typeface="+mn-cs"/>
              </a:rPr>
              <a:t>, ce motif a été utilisé en 1929 sur la pièce </a:t>
            </a:r>
            <a:r>
              <a:rPr lang="fr-FR" sz="1200" kern="1200" dirty="0" smtClean="0">
                <a:solidFill>
                  <a:schemeClr val="tx1"/>
                </a:solidFill>
                <a:effectLst/>
                <a:latin typeface="Arial" charset="0"/>
                <a:ea typeface="+mn-ea"/>
                <a:cs typeface="+mn-cs"/>
              </a:rPr>
              <a:t>d’argent </a:t>
            </a:r>
            <a:r>
              <a:rPr lang="fr-FR" sz="1200" kern="1200" dirty="0" smtClean="0">
                <a:solidFill>
                  <a:schemeClr val="tx1"/>
                </a:solidFill>
                <a:effectLst/>
                <a:latin typeface="Arial" charset="0"/>
                <a:ea typeface="+mn-ea"/>
                <a:cs typeface="+mn-cs"/>
              </a:rPr>
              <a:t>de 5 lats. </a:t>
            </a:r>
          </a:p>
          <a:p>
            <a:r>
              <a:rPr lang="fr-FR" sz="1200" b="1" kern="1200" dirty="0" smtClean="0">
                <a:solidFill>
                  <a:schemeClr val="tx1"/>
                </a:solidFill>
                <a:effectLst/>
                <a:latin typeface="Arial" charset="0"/>
                <a:ea typeface="+mn-ea"/>
                <a:cs typeface="+mn-cs"/>
              </a:rPr>
              <a:t>Lituanie : </a:t>
            </a:r>
            <a:r>
              <a:rPr lang="fr-FR" sz="1200" kern="1200" dirty="0" smtClean="0">
                <a:solidFill>
                  <a:schemeClr val="tx1"/>
                </a:solidFill>
                <a:effectLst/>
                <a:latin typeface="Arial" charset="0"/>
                <a:ea typeface="+mn-ea"/>
                <a:cs typeface="+mn-cs"/>
              </a:rPr>
              <a:t>les pièces en euros de la Lituanie montrent les armoiries de la République de Lituanie, </a:t>
            </a:r>
            <a:r>
              <a:rPr lang="fr-FR" sz="1200" kern="1200" dirty="0" err="1" smtClean="0">
                <a:solidFill>
                  <a:schemeClr val="tx1"/>
                </a:solidFill>
                <a:effectLst/>
                <a:latin typeface="Arial" charset="0"/>
                <a:ea typeface="+mn-ea"/>
                <a:cs typeface="+mn-cs"/>
              </a:rPr>
              <a:t>Vytis</a:t>
            </a:r>
            <a:r>
              <a:rPr lang="fr-FR" sz="1200" kern="1200" dirty="0" smtClean="0">
                <a:solidFill>
                  <a:schemeClr val="tx1"/>
                </a:solidFill>
                <a:effectLst/>
                <a:latin typeface="Arial" charset="0"/>
                <a:ea typeface="+mn-ea"/>
                <a:cs typeface="+mn-cs"/>
              </a:rPr>
              <a:t>, le nom du pays émetteur « LIETUVA » et </a:t>
            </a:r>
            <a:r>
              <a:rPr lang="fr-FR" sz="1200" kern="1200" dirty="0" smtClean="0">
                <a:solidFill>
                  <a:schemeClr val="tx1"/>
                </a:solidFill>
                <a:effectLst/>
                <a:latin typeface="Arial" charset="0"/>
                <a:ea typeface="+mn-ea"/>
                <a:cs typeface="+mn-cs"/>
              </a:rPr>
              <a:t>l’année d’émission </a:t>
            </a:r>
            <a:r>
              <a:rPr lang="fr-FR" sz="1200" kern="1200" dirty="0" smtClean="0">
                <a:solidFill>
                  <a:schemeClr val="tx1"/>
                </a:solidFill>
                <a:effectLst/>
                <a:latin typeface="Arial" charset="0"/>
                <a:ea typeface="+mn-ea"/>
                <a:cs typeface="+mn-cs"/>
              </a:rPr>
              <a:t>« 2015 ». </a:t>
            </a:r>
          </a:p>
          <a:p>
            <a:r>
              <a:rPr lang="fr-FR" sz="1200" b="1" kern="1200" dirty="0" smtClean="0">
                <a:solidFill>
                  <a:schemeClr val="tx1"/>
                </a:solidFill>
                <a:effectLst/>
                <a:latin typeface="Arial" charset="0"/>
                <a:ea typeface="+mn-ea"/>
                <a:cs typeface="+mn-cs"/>
              </a:rPr>
              <a:t>Luxembourg : </a:t>
            </a:r>
            <a:r>
              <a:rPr lang="fr-FR" sz="1200" kern="1200" dirty="0" smtClean="0">
                <a:solidFill>
                  <a:schemeClr val="tx1"/>
                </a:solidFill>
                <a:effectLst/>
                <a:latin typeface="Arial" charset="0"/>
                <a:ea typeface="+mn-ea"/>
                <a:cs typeface="+mn-cs"/>
              </a:rPr>
              <a:t>toutes les pièces sont frappées à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de Son Altesse Royale, le Grand-Duc Henri. Elles comportent </a:t>
            </a:r>
            <a:r>
              <a:rPr lang="fr-FR" sz="1200" kern="1200" dirty="0" smtClean="0">
                <a:solidFill>
                  <a:schemeClr val="tx1"/>
                </a:solidFill>
                <a:effectLst/>
                <a:latin typeface="Arial" charset="0"/>
                <a:ea typeface="+mn-ea"/>
                <a:cs typeface="+mn-cs"/>
              </a:rPr>
              <a:t>l’année d’émission </a:t>
            </a:r>
            <a:r>
              <a:rPr lang="fr-FR" sz="1200" kern="1200" dirty="0" smtClean="0">
                <a:solidFill>
                  <a:schemeClr val="tx1"/>
                </a:solidFill>
                <a:effectLst/>
                <a:latin typeface="Arial" charset="0"/>
                <a:ea typeface="+mn-ea"/>
                <a:cs typeface="+mn-cs"/>
              </a:rPr>
              <a:t>et la légende « Luxembourg » écrite en luxembourgeois (« </a:t>
            </a:r>
            <a:r>
              <a:rPr lang="fr-FR" sz="1200" kern="1200" dirty="0" err="1" smtClean="0">
                <a:solidFill>
                  <a:schemeClr val="tx1"/>
                </a:solidFill>
                <a:effectLst/>
                <a:latin typeface="Arial" charset="0"/>
                <a:ea typeface="+mn-ea"/>
                <a:cs typeface="+mn-cs"/>
              </a:rPr>
              <a:t>Lëtzebuerg</a:t>
            </a:r>
            <a:r>
              <a:rPr lang="fr-FR" sz="1200" kern="1200" dirty="0" smtClean="0">
                <a:solidFill>
                  <a:schemeClr val="tx1"/>
                </a:solidFill>
                <a:effectLst/>
                <a:latin typeface="Arial" charset="0"/>
                <a:ea typeface="+mn-ea"/>
                <a:cs typeface="+mn-cs"/>
              </a:rPr>
              <a:t> »).</a:t>
            </a:r>
          </a:p>
          <a:p>
            <a:r>
              <a:rPr lang="fr-FR" sz="1200" b="1" kern="1200" dirty="0" smtClean="0">
                <a:solidFill>
                  <a:schemeClr val="tx1"/>
                </a:solidFill>
                <a:effectLst/>
                <a:latin typeface="Arial" charset="0"/>
                <a:ea typeface="+mn-ea"/>
                <a:cs typeface="+mn-cs"/>
              </a:rPr>
              <a:t>Malte : </a:t>
            </a:r>
            <a:r>
              <a:rPr lang="fr-FR" sz="1200" kern="1200" dirty="0" smtClean="0">
                <a:solidFill>
                  <a:schemeClr val="tx1"/>
                </a:solidFill>
                <a:effectLst/>
                <a:latin typeface="Arial" charset="0"/>
                <a:ea typeface="+mn-ea"/>
                <a:cs typeface="+mn-cs"/>
              </a:rPr>
              <a:t>les pièces de 1 euro et 2 euros représentent </a:t>
            </a:r>
            <a:r>
              <a:rPr lang="fr-FR" sz="1200" kern="1200" dirty="0" smtClean="0">
                <a:solidFill>
                  <a:schemeClr val="tx1"/>
                </a:solidFill>
                <a:effectLst/>
                <a:latin typeface="Arial" charset="0"/>
                <a:ea typeface="+mn-ea"/>
                <a:cs typeface="+mn-cs"/>
              </a:rPr>
              <a:t>l’emblème </a:t>
            </a:r>
            <a:r>
              <a:rPr lang="fr-FR" sz="1200" kern="1200" dirty="0" smtClean="0">
                <a:solidFill>
                  <a:schemeClr val="tx1"/>
                </a:solidFill>
                <a:effectLst/>
                <a:latin typeface="Arial" charset="0"/>
                <a:ea typeface="+mn-ea"/>
                <a:cs typeface="+mn-cs"/>
              </a:rPr>
              <a:t>utilisé par </a:t>
            </a:r>
            <a:r>
              <a:rPr lang="fr-FR" sz="1200" kern="1200" dirty="0" smtClean="0">
                <a:solidFill>
                  <a:schemeClr val="tx1"/>
                </a:solidFill>
                <a:effectLst/>
                <a:latin typeface="Arial" charset="0"/>
                <a:ea typeface="+mn-ea"/>
                <a:cs typeface="+mn-cs"/>
              </a:rPr>
              <a:t>l’Ordre </a:t>
            </a:r>
            <a:r>
              <a:rPr lang="fr-FR" sz="1200" kern="1200" dirty="0" smtClean="0">
                <a:solidFill>
                  <a:schemeClr val="tx1"/>
                </a:solidFill>
                <a:effectLst/>
                <a:latin typeface="Arial" charset="0"/>
                <a:ea typeface="+mn-ea"/>
                <a:cs typeface="+mn-cs"/>
              </a:rPr>
              <a:t>souverain de Malte. Sous le règne du grand maître de </a:t>
            </a:r>
            <a:r>
              <a:rPr lang="fr-FR" sz="1200" kern="1200" dirty="0" smtClean="0">
                <a:solidFill>
                  <a:schemeClr val="tx1"/>
                </a:solidFill>
                <a:effectLst/>
                <a:latin typeface="Arial" charset="0"/>
                <a:ea typeface="+mn-ea"/>
                <a:cs typeface="+mn-cs"/>
              </a:rPr>
              <a:t>l’ordre</a:t>
            </a:r>
            <a:r>
              <a:rPr lang="fr-FR" sz="1200" kern="1200" dirty="0" smtClean="0">
                <a:solidFill>
                  <a:schemeClr val="tx1"/>
                </a:solidFill>
                <a:effectLst/>
                <a:latin typeface="Arial" charset="0"/>
                <a:ea typeface="+mn-ea"/>
                <a:cs typeface="+mn-cs"/>
              </a:rPr>
              <a:t>, de 1530 à 1798, la croix à huit pointes devint le symbole de </a:t>
            </a:r>
            <a:r>
              <a:rPr lang="fr-FR" sz="1200" kern="1200" dirty="0" smtClean="0">
                <a:solidFill>
                  <a:schemeClr val="tx1"/>
                </a:solidFill>
                <a:effectLst/>
                <a:latin typeface="Arial" charset="0"/>
                <a:ea typeface="+mn-ea"/>
                <a:cs typeface="+mn-cs"/>
              </a:rPr>
              <a:t>l’île</a:t>
            </a:r>
            <a:r>
              <a:rPr lang="fr-FR" sz="1200" kern="1200" dirty="0" smtClean="0">
                <a:solidFill>
                  <a:schemeClr val="tx1"/>
                </a:solidFill>
                <a:effectLst/>
                <a:latin typeface="Arial" charset="0"/>
                <a:ea typeface="+mn-ea"/>
                <a:cs typeface="+mn-cs"/>
              </a:rPr>
              <a:t>. De nos jours, elle est souvent désignée sous le nom de croix de Malte. </a:t>
            </a:r>
          </a:p>
          <a:p>
            <a:r>
              <a:rPr lang="fr-FR" sz="1200" b="1" kern="1200" dirty="0" smtClean="0">
                <a:solidFill>
                  <a:schemeClr val="tx1"/>
                </a:solidFill>
                <a:effectLst/>
                <a:latin typeface="Arial" charset="0"/>
                <a:ea typeface="+mn-ea"/>
                <a:cs typeface="+mn-cs"/>
              </a:rPr>
              <a:t>Pays-Bas : </a:t>
            </a:r>
            <a:r>
              <a:rPr lang="fr-FR" sz="1200" kern="1200" dirty="0" smtClean="0">
                <a:solidFill>
                  <a:schemeClr val="tx1"/>
                </a:solidFill>
                <a:effectLst/>
                <a:latin typeface="Arial" charset="0"/>
                <a:ea typeface="+mn-ea"/>
                <a:cs typeface="+mn-cs"/>
              </a:rPr>
              <a:t>sur les pièces figure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du </a:t>
            </a:r>
            <a:r>
              <a:rPr lang="fr-FR" sz="1200" kern="1200" dirty="0" smtClean="0">
                <a:solidFill>
                  <a:schemeClr val="tx1"/>
                </a:solidFill>
                <a:effectLst/>
                <a:latin typeface="Arial" charset="0"/>
                <a:ea typeface="+mn-ea"/>
                <a:cs typeface="+mn-cs"/>
              </a:rPr>
              <a:t>monarque, </a:t>
            </a:r>
            <a:r>
              <a:rPr lang="fr-FR" sz="1200" kern="1200" dirty="0" smtClean="0">
                <a:solidFill>
                  <a:schemeClr val="tx1"/>
                </a:solidFill>
                <a:effectLst/>
                <a:latin typeface="Arial" charset="0"/>
                <a:ea typeface="+mn-ea"/>
                <a:cs typeface="+mn-cs"/>
              </a:rPr>
              <a:t>la reine Beatrix de 2002 à 2014 et le roi Willem-Alexander depuis 2014. Les deux séries de pièces ont cours légal. </a:t>
            </a:r>
          </a:p>
          <a:p>
            <a:r>
              <a:rPr lang="fr-FR" sz="1200" b="1" kern="1200" dirty="0" smtClean="0">
                <a:solidFill>
                  <a:schemeClr val="tx1"/>
                </a:solidFill>
                <a:effectLst/>
                <a:latin typeface="Arial" charset="0"/>
                <a:ea typeface="+mn-ea"/>
                <a:cs typeface="+mn-cs"/>
              </a:rPr>
              <a:t>Portugal : </a:t>
            </a:r>
            <a:r>
              <a:rPr lang="fr-FR" sz="1200" kern="1200" dirty="0" smtClean="0">
                <a:solidFill>
                  <a:schemeClr val="tx1"/>
                </a:solidFill>
                <a:effectLst/>
                <a:latin typeface="Arial" charset="0"/>
                <a:ea typeface="+mn-ea"/>
                <a:cs typeface="+mn-cs"/>
              </a:rPr>
              <a:t>les pièces de 1 euro et 2 euros représentent les châteaux et armoiries du Portugal entre les douze étoiles de </a:t>
            </a:r>
            <a:r>
              <a:rPr lang="fr-FR" sz="1200" kern="1200" dirty="0" smtClean="0">
                <a:solidFill>
                  <a:schemeClr val="tx1"/>
                </a:solidFill>
                <a:effectLst/>
                <a:latin typeface="Arial" charset="0"/>
                <a:ea typeface="+mn-ea"/>
                <a:cs typeface="+mn-cs"/>
              </a:rPr>
              <a:t>l’Europe</a:t>
            </a:r>
            <a:r>
              <a:rPr lang="fr-FR" sz="1200" kern="1200" dirty="0" smtClean="0">
                <a:solidFill>
                  <a:schemeClr val="tx1"/>
                </a:solidFill>
                <a:effectLst/>
                <a:latin typeface="Arial" charset="0"/>
                <a:ea typeface="+mn-ea"/>
                <a:cs typeface="+mn-cs"/>
              </a:rPr>
              <a:t>. Ce motif symbolise le dialogue, </a:t>
            </a:r>
            <a:r>
              <a:rPr lang="fr-FR" sz="1200" kern="1200" dirty="0" smtClean="0">
                <a:solidFill>
                  <a:schemeClr val="tx1"/>
                </a:solidFill>
                <a:effectLst/>
                <a:latin typeface="Arial" charset="0"/>
                <a:ea typeface="+mn-ea"/>
                <a:cs typeface="+mn-cs"/>
              </a:rPr>
              <a:t>l’échange </a:t>
            </a:r>
            <a:r>
              <a:rPr lang="fr-FR" sz="1200" kern="1200" dirty="0" smtClean="0">
                <a:solidFill>
                  <a:schemeClr val="tx1"/>
                </a:solidFill>
                <a:effectLst/>
                <a:latin typeface="Arial" charset="0"/>
                <a:ea typeface="+mn-ea"/>
                <a:cs typeface="+mn-cs"/>
              </a:rPr>
              <a:t>des valeurs et la dynamique de la construction européenne. Au centre figure le sceau royal de 1144. </a:t>
            </a:r>
          </a:p>
          <a:p>
            <a:r>
              <a:rPr lang="fr-FR" sz="1200" b="1" kern="1200" dirty="0" smtClean="0">
                <a:solidFill>
                  <a:schemeClr val="tx1"/>
                </a:solidFill>
                <a:effectLst/>
                <a:latin typeface="Arial" charset="0"/>
                <a:ea typeface="+mn-ea"/>
                <a:cs typeface="+mn-cs"/>
              </a:rPr>
              <a:t>Slovaquie : </a:t>
            </a:r>
            <a:r>
              <a:rPr lang="fr-FR" sz="1200" kern="1200" dirty="0" smtClean="0">
                <a:solidFill>
                  <a:schemeClr val="tx1"/>
                </a:solidFill>
                <a:effectLst/>
                <a:latin typeface="Arial" charset="0"/>
                <a:ea typeface="+mn-ea"/>
                <a:cs typeface="+mn-cs"/>
              </a:rPr>
              <a:t>les pièces de 1 euro et 2 euros représentent une double croix et trois collines, motif figurant sur </a:t>
            </a:r>
            <a:r>
              <a:rPr lang="fr-FR" sz="1200" kern="1200" dirty="0" smtClean="0">
                <a:solidFill>
                  <a:schemeClr val="tx1"/>
                </a:solidFill>
                <a:effectLst/>
                <a:latin typeface="Arial" charset="0"/>
                <a:ea typeface="+mn-ea"/>
                <a:cs typeface="+mn-cs"/>
              </a:rPr>
              <a:t>l’emblème </a:t>
            </a:r>
            <a:r>
              <a:rPr lang="fr-FR" sz="1200" kern="1200" dirty="0" smtClean="0">
                <a:solidFill>
                  <a:schemeClr val="tx1"/>
                </a:solidFill>
                <a:effectLst/>
                <a:latin typeface="Arial" charset="0"/>
                <a:ea typeface="+mn-ea"/>
                <a:cs typeface="+mn-cs"/>
              </a:rPr>
              <a:t>national de la Slovaquie. </a:t>
            </a:r>
          </a:p>
          <a:p>
            <a:r>
              <a:rPr lang="fr-FR" sz="1200" b="1" kern="1200" dirty="0" smtClean="0">
                <a:solidFill>
                  <a:schemeClr val="tx1"/>
                </a:solidFill>
                <a:effectLst/>
                <a:latin typeface="Arial" charset="0"/>
                <a:ea typeface="+mn-ea"/>
                <a:cs typeface="+mn-cs"/>
              </a:rPr>
              <a:t>Slovénie : </a:t>
            </a:r>
            <a:r>
              <a:rPr lang="fr-FR" sz="1200" kern="1200" dirty="0" smtClean="0">
                <a:solidFill>
                  <a:schemeClr val="tx1"/>
                </a:solidFill>
                <a:effectLst/>
                <a:latin typeface="Arial" charset="0"/>
                <a:ea typeface="+mn-ea"/>
                <a:cs typeface="+mn-cs"/>
              </a:rPr>
              <a:t>la pièce de 1 euro est ornée de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de </a:t>
            </a:r>
            <a:r>
              <a:rPr lang="fr-FR" sz="1200" kern="1200" dirty="0" err="1" smtClean="0">
                <a:solidFill>
                  <a:schemeClr val="tx1"/>
                </a:solidFill>
                <a:effectLst/>
                <a:latin typeface="Arial" charset="0"/>
                <a:ea typeface="+mn-ea"/>
                <a:cs typeface="+mn-cs"/>
              </a:rPr>
              <a:t>Primož</a:t>
            </a:r>
            <a:r>
              <a:rPr lang="fr-FR" sz="1200" kern="1200" dirty="0" smtClean="0">
                <a:solidFill>
                  <a:schemeClr val="tx1"/>
                </a:solidFill>
                <a:effectLst/>
                <a:latin typeface="Arial" charset="0"/>
                <a:ea typeface="+mn-ea"/>
                <a:cs typeface="+mn-cs"/>
              </a:rPr>
              <a:t> Trubar, auteur du premier livre imprimé en slovène. </a:t>
            </a: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b="1" kern="1200" dirty="0" smtClean="0">
                <a:solidFill>
                  <a:schemeClr val="tx1"/>
                </a:solidFill>
                <a:effectLst/>
                <a:latin typeface="Arial" charset="0"/>
                <a:ea typeface="+mn-ea"/>
                <a:cs typeface="+mn-cs"/>
              </a:rPr>
              <a:t>Espagne : </a:t>
            </a:r>
            <a:r>
              <a:rPr lang="fr-FR" sz="1200" kern="1200" dirty="0" smtClean="0">
                <a:solidFill>
                  <a:schemeClr val="tx1"/>
                </a:solidFill>
                <a:effectLst/>
                <a:latin typeface="Arial" charset="0"/>
                <a:ea typeface="+mn-ea"/>
                <a:cs typeface="+mn-cs"/>
              </a:rPr>
              <a:t>sur les pièces de 1 euro et 2 euros figure </a:t>
            </a:r>
            <a:r>
              <a:rPr lang="fr-FR" sz="1200" kern="1200" dirty="0" smtClean="0">
                <a:solidFill>
                  <a:schemeClr val="tx1"/>
                </a:solidFill>
                <a:effectLst/>
                <a:latin typeface="Arial" charset="0"/>
                <a:ea typeface="+mn-ea"/>
                <a:cs typeface="+mn-cs"/>
              </a:rPr>
              <a:t>l’effigie </a:t>
            </a:r>
            <a:r>
              <a:rPr lang="fr-FR" sz="1200" kern="1200" dirty="0" smtClean="0">
                <a:solidFill>
                  <a:schemeClr val="tx1"/>
                </a:solidFill>
                <a:effectLst/>
                <a:latin typeface="Arial" charset="0"/>
                <a:ea typeface="+mn-ea"/>
                <a:cs typeface="+mn-cs"/>
              </a:rPr>
              <a:t>du roi </a:t>
            </a:r>
            <a:r>
              <a:rPr lang="fr-FR" sz="1200" kern="1200" dirty="0" smtClean="0">
                <a:solidFill>
                  <a:schemeClr val="tx1"/>
                </a:solidFill>
                <a:effectLst/>
                <a:latin typeface="Arial" charset="0"/>
                <a:ea typeface="+mn-ea"/>
                <a:cs typeface="+mn-cs"/>
              </a:rPr>
              <a:t>d’Espagne, </a:t>
            </a:r>
            <a:r>
              <a:rPr lang="fr-FR" sz="1200" kern="1200" dirty="0" smtClean="0">
                <a:solidFill>
                  <a:schemeClr val="tx1"/>
                </a:solidFill>
                <a:effectLst/>
                <a:latin typeface="Arial" charset="0"/>
                <a:ea typeface="+mn-ea"/>
                <a:cs typeface="+mn-cs"/>
              </a:rPr>
              <a:t>Juan Carlos </a:t>
            </a:r>
            <a:r>
              <a:rPr lang="fr-FR" sz="1200" kern="1200" dirty="0" smtClean="0">
                <a:solidFill>
                  <a:schemeClr val="tx1"/>
                </a:solidFill>
                <a:effectLst/>
                <a:latin typeface="Arial" charset="0"/>
                <a:ea typeface="+mn-ea"/>
                <a:cs typeface="+mn-cs"/>
              </a:rPr>
              <a:t>I</a:t>
            </a:r>
            <a:r>
              <a:rPr lang="fr-FR" sz="1200" kern="1200" baseline="30000" dirty="0" smtClean="0">
                <a:solidFill>
                  <a:schemeClr val="tx1"/>
                </a:solidFill>
                <a:effectLst/>
                <a:latin typeface="Arial" charset="0"/>
                <a:ea typeface="+mn-ea"/>
                <a:cs typeface="+mn-cs"/>
              </a:rPr>
              <a:t>er</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de 2002 à 2015 et Felipe VI depuis 2015. Les deux séries de pièces ont cours légal. </a:t>
            </a:r>
            <a:endParaRPr lang="fr-FR"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charset="0"/>
                <a:ea typeface="+mn-ea"/>
                <a:cs typeface="+mn-cs"/>
              </a:rPr>
              <a:t>La gamme des billets en euros comprend sept valeurs : 5, 10, 20, 50, 100, 200 et 500 euros. Les billets représentent, par ordre chronologique, les styles architecturaux caractéristiques des différentes périodes de </a:t>
            </a:r>
            <a:r>
              <a:rPr lang="fr-FR" sz="1200" kern="1200" dirty="0" smtClean="0">
                <a:solidFill>
                  <a:schemeClr val="tx1"/>
                </a:solidFill>
                <a:effectLst/>
                <a:latin typeface="Arial" charset="0"/>
                <a:ea typeface="+mn-ea"/>
                <a:cs typeface="+mn-cs"/>
              </a:rPr>
              <a:t>l’histoire </a:t>
            </a:r>
            <a:r>
              <a:rPr lang="fr-FR" sz="1200" kern="1200" dirty="0" smtClean="0">
                <a:solidFill>
                  <a:schemeClr val="tx1"/>
                </a:solidFill>
                <a:effectLst/>
                <a:latin typeface="Arial" charset="0"/>
                <a:ea typeface="+mn-ea"/>
                <a:cs typeface="+mn-cs"/>
              </a:rPr>
              <a:t>de </a:t>
            </a:r>
            <a:r>
              <a:rPr lang="fr-FR" sz="1200" kern="1200" dirty="0" smtClean="0">
                <a:solidFill>
                  <a:schemeClr val="tx1"/>
                </a:solidFill>
                <a:effectLst/>
                <a:latin typeface="Arial" charset="0"/>
                <a:ea typeface="+mn-ea"/>
                <a:cs typeface="+mn-cs"/>
              </a:rPr>
              <a:t>l’Europe </a:t>
            </a:r>
            <a:r>
              <a:rPr lang="fr-FR" sz="1200" kern="1200" dirty="0" smtClean="0">
                <a:solidFill>
                  <a:schemeClr val="tx1"/>
                </a:solidFill>
                <a:effectLst/>
                <a:latin typeface="Arial" charset="0"/>
                <a:ea typeface="+mn-ea"/>
                <a:cs typeface="+mn-cs"/>
              </a:rPr>
              <a:t>: classique (billet de 5 euros) ; roman, du </a:t>
            </a:r>
            <a:r>
              <a:rPr lang="fr-FR" sz="1200" kern="1200" dirty="0" smtClean="0">
                <a:solidFill>
                  <a:schemeClr val="tx1"/>
                </a:solidFill>
                <a:effectLst/>
                <a:latin typeface="Arial" charset="0"/>
                <a:ea typeface="+mn-ea"/>
                <a:cs typeface="+mn-cs"/>
              </a:rPr>
              <a:t>X</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au </a:t>
            </a:r>
            <a:r>
              <a:rPr lang="fr-FR" sz="1200" kern="1200" dirty="0" smtClean="0">
                <a:solidFill>
                  <a:schemeClr val="tx1"/>
                </a:solidFill>
                <a:effectLst/>
                <a:latin typeface="Arial" charset="0"/>
                <a:ea typeface="+mn-ea"/>
                <a:cs typeface="+mn-cs"/>
              </a:rPr>
              <a:t>XIII</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siècle (billet de 10 euros) ; gothique, du </a:t>
            </a:r>
            <a:r>
              <a:rPr lang="fr-FR" sz="1200" kern="1200" dirty="0" smtClean="0">
                <a:solidFill>
                  <a:schemeClr val="tx1"/>
                </a:solidFill>
                <a:effectLst/>
                <a:latin typeface="Arial" charset="0"/>
                <a:ea typeface="+mn-ea"/>
                <a:cs typeface="+mn-cs"/>
              </a:rPr>
              <a:t>XIII</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au </a:t>
            </a:r>
            <a:r>
              <a:rPr lang="fr-FR" sz="1200" kern="1200" dirty="0" smtClean="0">
                <a:solidFill>
                  <a:schemeClr val="tx1"/>
                </a:solidFill>
                <a:effectLst/>
                <a:latin typeface="Arial" charset="0"/>
                <a:ea typeface="+mn-ea"/>
                <a:cs typeface="+mn-cs"/>
              </a:rPr>
              <a:t>XVI</a:t>
            </a:r>
            <a:r>
              <a:rPr lang="fr-FR" sz="1200" kern="1200" baseline="30000" dirty="0" smtClean="0">
                <a:solidFill>
                  <a:schemeClr val="tx1"/>
                </a:solidFill>
                <a:effectLst/>
                <a:latin typeface="Arial" charset="0"/>
                <a:ea typeface="+mn-ea"/>
                <a:cs typeface="+mn-cs"/>
              </a:rPr>
              <a:t>e</a:t>
            </a:r>
            <a:r>
              <a:rPr lang="fr-FR" sz="1200" kern="1200" dirty="0" smtClean="0">
                <a:solidFill>
                  <a:schemeClr val="tx1"/>
                </a:solidFill>
                <a:effectLst/>
                <a:latin typeface="Arial" charset="0"/>
                <a:ea typeface="+mn-ea"/>
                <a:cs typeface="+mn-cs"/>
              </a:rPr>
              <a:t> </a:t>
            </a:r>
            <a:r>
              <a:rPr lang="fr-FR" sz="1200" kern="1200" dirty="0" smtClean="0">
                <a:solidFill>
                  <a:schemeClr val="tx1"/>
                </a:solidFill>
                <a:effectLst/>
                <a:latin typeface="Arial" charset="0"/>
                <a:ea typeface="+mn-ea"/>
                <a:cs typeface="+mn-cs"/>
              </a:rPr>
              <a:t>siècle (billet de 20 euros) et architecture moderne (billet de 500 euros). </a:t>
            </a:r>
            <a:r>
              <a:rPr lang="fr-FR" sz="1200" i="1" u="sng" kern="1200" dirty="0" smtClean="0">
                <a:solidFill>
                  <a:schemeClr val="tx1"/>
                </a:solidFill>
                <a:effectLst/>
                <a:latin typeface="Arial" charset="0"/>
                <a:ea typeface="+mn-ea"/>
                <a:cs typeface="+mn-cs"/>
              </a:rPr>
              <a:t>Les éléments architecturaux présents sur les billets en euros sont des dessins stylisés </a:t>
            </a:r>
            <a:r>
              <a:rPr lang="fr-FR" sz="1200" kern="1200" dirty="0" smtClean="0">
                <a:solidFill>
                  <a:schemeClr val="tx1"/>
                </a:solidFill>
                <a:effectLst/>
                <a:latin typeface="Arial" charset="0"/>
                <a:ea typeface="+mn-ea"/>
                <a:cs typeface="+mn-cs"/>
              </a:rPr>
              <a:t>et non des représentations exactes de bâtiments existants. Les photographies ci-dessus illustrent le style architectural général caractéristique de chaque billet. </a:t>
            </a:r>
          </a:p>
          <a:p>
            <a:endParaRPr lang="fr-FR" sz="1200" kern="1200" dirty="0" smtClean="0">
              <a:solidFill>
                <a:schemeClr val="tx1"/>
              </a:solidFill>
              <a:effectLst/>
              <a:latin typeface="Arial" charset="0"/>
              <a:ea typeface="+mn-ea"/>
              <a:cs typeface="+mn-cs"/>
            </a:endParaRPr>
          </a:p>
          <a:p>
            <a:r>
              <a:rPr lang="fr-FR" sz="1200" kern="1200" dirty="0" smtClean="0">
                <a:solidFill>
                  <a:schemeClr val="tx1"/>
                </a:solidFill>
                <a:effectLst/>
                <a:latin typeface="Arial" charset="0"/>
                <a:ea typeface="+mn-ea"/>
                <a:cs typeface="+mn-cs"/>
              </a:rPr>
              <a:t>Les premiers billets en euros ont été conçus par Robert </a:t>
            </a:r>
            <a:r>
              <a:rPr lang="fr-FR" sz="1200" kern="1200" dirty="0" err="1" smtClean="0">
                <a:solidFill>
                  <a:schemeClr val="tx1"/>
                </a:solidFill>
                <a:effectLst/>
                <a:latin typeface="Arial" charset="0"/>
                <a:ea typeface="+mn-ea"/>
                <a:cs typeface="+mn-cs"/>
              </a:rPr>
              <a:t>Kalina</a:t>
            </a:r>
            <a:r>
              <a:rPr lang="fr-FR" sz="1200" kern="1200" dirty="0" smtClean="0">
                <a:solidFill>
                  <a:schemeClr val="tx1"/>
                </a:solidFill>
                <a:effectLst/>
                <a:latin typeface="Arial" charset="0"/>
                <a:ea typeface="+mn-ea"/>
                <a:cs typeface="+mn-cs"/>
              </a:rPr>
              <a:t> de la Banque nationale </a:t>
            </a:r>
            <a:r>
              <a:rPr lang="fr-FR" sz="1200" kern="1200" dirty="0" smtClean="0">
                <a:solidFill>
                  <a:schemeClr val="tx1"/>
                </a:solidFill>
                <a:effectLst/>
                <a:latin typeface="Arial" charset="0"/>
                <a:ea typeface="+mn-ea"/>
                <a:cs typeface="+mn-cs"/>
              </a:rPr>
              <a:t>d’Autriche </a:t>
            </a:r>
            <a:r>
              <a:rPr lang="fr-FR" sz="1200" kern="1200" dirty="0" smtClean="0">
                <a:solidFill>
                  <a:schemeClr val="tx1"/>
                </a:solidFill>
                <a:effectLst/>
                <a:latin typeface="Arial" charset="0"/>
                <a:ea typeface="+mn-ea"/>
                <a:cs typeface="+mn-cs"/>
              </a:rPr>
              <a:t>(</a:t>
            </a:r>
            <a:r>
              <a:rPr lang="fr-FR" sz="1200" i="1" kern="1200" dirty="0" err="1" smtClean="0">
                <a:solidFill>
                  <a:schemeClr val="tx1"/>
                </a:solidFill>
                <a:effectLst/>
                <a:latin typeface="Arial" charset="0"/>
                <a:ea typeface="+mn-ea"/>
                <a:cs typeface="+mn-cs"/>
              </a:rPr>
              <a:t>Oesterreichische</a:t>
            </a:r>
            <a:r>
              <a:rPr lang="fr-FR" sz="1200" i="1" kern="1200" dirty="0" smtClean="0">
                <a:solidFill>
                  <a:schemeClr val="tx1"/>
                </a:solidFill>
                <a:effectLst/>
                <a:latin typeface="Arial" charset="0"/>
                <a:ea typeface="+mn-ea"/>
                <a:cs typeface="+mn-cs"/>
              </a:rPr>
              <a:t> </a:t>
            </a:r>
            <a:r>
              <a:rPr lang="fr-FR" sz="1200" i="1" kern="1200" dirty="0" err="1" smtClean="0">
                <a:solidFill>
                  <a:schemeClr val="tx1"/>
                </a:solidFill>
                <a:effectLst/>
                <a:latin typeface="Arial" charset="0"/>
                <a:ea typeface="+mn-ea"/>
                <a:cs typeface="+mn-cs"/>
              </a:rPr>
              <a:t>Nationalbank</a:t>
            </a:r>
            <a:r>
              <a:rPr lang="fr-FR" sz="1200" kern="1200" dirty="0" smtClean="0">
                <a:solidFill>
                  <a:schemeClr val="tx1"/>
                </a:solidFill>
                <a:effectLst/>
                <a:latin typeface="Arial" charset="0"/>
                <a:ea typeface="+mn-ea"/>
                <a:cs typeface="+mn-cs"/>
              </a:rPr>
              <a:t>). Ils ont été mis en circulation en 2002. Tous les billets bénéficient actuellement </a:t>
            </a:r>
            <a:r>
              <a:rPr lang="fr-FR" sz="1200" kern="1200" dirty="0" smtClean="0">
                <a:solidFill>
                  <a:schemeClr val="tx1"/>
                </a:solidFill>
                <a:effectLst/>
                <a:latin typeface="Arial" charset="0"/>
                <a:ea typeface="+mn-ea"/>
                <a:cs typeface="+mn-cs"/>
              </a:rPr>
              <a:t>d’une </a:t>
            </a:r>
            <a:r>
              <a:rPr lang="fr-FR" sz="1200" kern="1200" dirty="0" smtClean="0">
                <a:solidFill>
                  <a:schemeClr val="tx1"/>
                </a:solidFill>
                <a:effectLst/>
                <a:latin typeface="Arial" charset="0"/>
                <a:ea typeface="+mn-ea"/>
                <a:cs typeface="+mn-cs"/>
              </a:rPr>
              <a:t>protection supplémentaire grâce à de nouveaux signes de sécurité, et leur graphisme a été repensé. Les nouveaux billets de </a:t>
            </a:r>
            <a:r>
              <a:rPr lang="fr-FR" sz="1200" kern="1200" dirty="0" smtClean="0">
                <a:solidFill>
                  <a:schemeClr val="tx1"/>
                </a:solidFill>
                <a:effectLst/>
                <a:latin typeface="Arial" charset="0"/>
                <a:ea typeface="+mn-ea"/>
                <a:cs typeface="+mn-cs"/>
              </a:rPr>
              <a:t>5 </a:t>
            </a:r>
            <a:r>
              <a:rPr lang="fr-FR" sz="1200" kern="1200" dirty="0" smtClean="0">
                <a:solidFill>
                  <a:schemeClr val="tx1"/>
                </a:solidFill>
                <a:effectLst/>
                <a:latin typeface="Arial" charset="0"/>
                <a:ea typeface="+mn-ea"/>
                <a:cs typeface="+mn-cs"/>
              </a:rPr>
              <a:t>et 10 euros ont été mis en circulation respectivement le 2 mai 2013 et le 23 septembre 2014. Le nouveau billet de 20 euros sera quant à lui mis en circulation le 25 novembre 2015. Les dates </a:t>
            </a:r>
            <a:r>
              <a:rPr lang="fr-FR" sz="1200" kern="1200" dirty="0" smtClean="0">
                <a:solidFill>
                  <a:schemeClr val="tx1"/>
                </a:solidFill>
                <a:effectLst/>
                <a:latin typeface="Arial" charset="0"/>
                <a:ea typeface="+mn-ea"/>
                <a:cs typeface="+mn-cs"/>
              </a:rPr>
              <a:t>d’émission </a:t>
            </a:r>
            <a:r>
              <a:rPr lang="fr-FR" sz="1200" kern="1200" dirty="0" smtClean="0">
                <a:solidFill>
                  <a:schemeClr val="tx1"/>
                </a:solidFill>
                <a:effectLst/>
                <a:latin typeface="Arial" charset="0"/>
                <a:ea typeface="+mn-ea"/>
                <a:cs typeface="+mn-cs"/>
              </a:rPr>
              <a:t>des </a:t>
            </a:r>
            <a:r>
              <a:rPr lang="fr-FR" sz="1200" kern="1200" dirty="0" smtClean="0">
                <a:solidFill>
                  <a:schemeClr val="tx1"/>
                </a:solidFill>
                <a:effectLst/>
                <a:latin typeface="Arial" charset="0"/>
                <a:ea typeface="+mn-ea"/>
                <a:cs typeface="+mn-cs"/>
              </a:rPr>
              <a:t>prochaines coupures </a:t>
            </a:r>
            <a:r>
              <a:rPr lang="fr-FR" sz="1200" kern="1200" dirty="0" smtClean="0">
                <a:solidFill>
                  <a:schemeClr val="tx1"/>
                </a:solidFill>
                <a:effectLst/>
                <a:latin typeface="Arial" charset="0"/>
                <a:ea typeface="+mn-ea"/>
                <a:cs typeface="+mn-cs"/>
              </a:rPr>
              <a:t>restent à déterminer. Elles seront communiquées ultérieurement au public et aux professionnels manipulant des espèces. Les deux séries de billets ont cours légal. La date de suppression du cours légal de la première série sera annoncée longtemps à </a:t>
            </a:r>
            <a:r>
              <a:rPr lang="fr-FR" sz="1200" kern="1200" dirty="0" smtClean="0">
                <a:solidFill>
                  <a:schemeClr val="tx1"/>
                </a:solidFill>
                <a:effectLst/>
                <a:latin typeface="Arial" charset="0"/>
                <a:ea typeface="+mn-ea"/>
                <a:cs typeface="+mn-cs"/>
              </a:rPr>
              <a:t>l’avance</a:t>
            </a:r>
            <a:r>
              <a:rPr lang="fr-FR" sz="1200" kern="1200" dirty="0" smtClean="0">
                <a:solidFill>
                  <a:schemeClr val="tx1"/>
                </a:solidFill>
                <a:effectLst/>
                <a:latin typeface="Arial" charset="0"/>
                <a:ea typeface="+mn-ea"/>
                <a:cs typeface="+mn-cs"/>
              </a:rPr>
              <a:t>.  </a:t>
            </a:r>
          </a:p>
          <a:p>
            <a:endParaRPr lang="fr-FR" sz="1200" kern="1200" dirty="0" smtClean="0">
              <a:solidFill>
                <a:schemeClr val="tx1"/>
              </a:solidFill>
              <a:effectLst/>
              <a:latin typeface="Arial" charset="0"/>
              <a:ea typeface="+mn-ea"/>
              <a:cs typeface="+mn-cs"/>
            </a:endParaRPr>
          </a:p>
          <a:p>
            <a:r>
              <a:rPr lang="fr-FR" sz="1200" b="1" kern="1200" dirty="0" smtClean="0">
                <a:solidFill>
                  <a:schemeClr val="tx1"/>
                </a:solidFill>
                <a:effectLst/>
                <a:latin typeface="Arial" charset="0"/>
                <a:ea typeface="+mn-ea"/>
                <a:cs typeface="+mn-cs"/>
              </a:rPr>
              <a:t>Idée : </a:t>
            </a:r>
            <a:r>
              <a:rPr lang="fr-FR" sz="1200" kern="1200" dirty="0" smtClean="0">
                <a:solidFill>
                  <a:schemeClr val="tx1"/>
                </a:solidFill>
                <a:effectLst/>
                <a:latin typeface="Arial" charset="0"/>
                <a:ea typeface="+mn-ea"/>
                <a:cs typeface="+mn-cs"/>
              </a:rPr>
              <a:t>remplacez les photographies ci-dessus par celles provenant de votre propre pays. Vous pouvez également rassembler des images de bâtiments célèbres et demander aux élèves de reconnaître leur style architectural (classique, roman ou gothique). </a:t>
            </a:r>
          </a:p>
          <a:p>
            <a:endParaRPr lang="fr-FR" sz="1200" kern="1200" dirty="0" smtClean="0">
              <a:solidFill>
                <a:schemeClr val="tx1"/>
              </a:solidFill>
              <a:effectLst/>
              <a:latin typeface="Arial" charset="0"/>
              <a:ea typeface="+mn-ea"/>
              <a:cs typeface="+mn-cs"/>
            </a:endParaRPr>
          </a:p>
          <a:p>
            <a:r>
              <a:rPr lang="fr-FR" sz="1200" b="1" kern="1200" dirty="0" smtClean="0">
                <a:solidFill>
                  <a:schemeClr val="tx1"/>
                </a:solidFill>
                <a:effectLst/>
                <a:latin typeface="Arial" charset="0"/>
                <a:ea typeface="+mn-ea"/>
                <a:cs typeface="+mn-cs"/>
              </a:rPr>
              <a:t>Identification des bâtiments présents sur ce transparent </a:t>
            </a:r>
          </a:p>
          <a:p>
            <a:r>
              <a:rPr lang="fr-FR" sz="1200" b="1" kern="1200" dirty="0" smtClean="0">
                <a:solidFill>
                  <a:schemeClr val="tx1"/>
                </a:solidFill>
                <a:effectLst/>
                <a:latin typeface="Arial" charset="0"/>
                <a:ea typeface="+mn-ea"/>
                <a:cs typeface="+mn-cs"/>
              </a:rPr>
              <a:t>billet de 5 euros : </a:t>
            </a:r>
            <a:r>
              <a:rPr lang="fr-FR" sz="1200" kern="1200" dirty="0" smtClean="0">
                <a:solidFill>
                  <a:schemeClr val="tx1"/>
                </a:solidFill>
                <a:effectLst/>
                <a:latin typeface="Arial" charset="0"/>
                <a:ea typeface="+mn-ea"/>
                <a:cs typeface="+mn-cs"/>
              </a:rPr>
              <a:t>porte </a:t>
            </a:r>
            <a:r>
              <a:rPr lang="fr-FR" sz="1200" kern="1200" dirty="0" smtClean="0">
                <a:solidFill>
                  <a:schemeClr val="tx1"/>
                </a:solidFill>
                <a:effectLst/>
                <a:latin typeface="Arial" charset="0"/>
                <a:ea typeface="+mn-ea"/>
                <a:cs typeface="+mn-cs"/>
              </a:rPr>
              <a:t>d’Hadrien </a:t>
            </a:r>
            <a:r>
              <a:rPr lang="fr-FR" sz="1200" kern="1200" dirty="0" smtClean="0">
                <a:solidFill>
                  <a:schemeClr val="tx1"/>
                </a:solidFill>
                <a:effectLst/>
                <a:latin typeface="Arial" charset="0"/>
                <a:ea typeface="+mn-ea"/>
                <a:cs typeface="+mn-cs"/>
              </a:rPr>
              <a:t>à Athènes (Grèce)</a:t>
            </a:r>
          </a:p>
          <a:p>
            <a:r>
              <a:rPr lang="fr-FR" sz="1200" b="1" kern="1200" dirty="0" smtClean="0">
                <a:solidFill>
                  <a:schemeClr val="tx1"/>
                </a:solidFill>
                <a:effectLst/>
                <a:latin typeface="Arial" charset="0"/>
                <a:ea typeface="+mn-ea"/>
                <a:cs typeface="+mn-cs"/>
              </a:rPr>
              <a:t>billet de 10 euros : </a:t>
            </a:r>
            <a:r>
              <a:rPr lang="fr-FR" sz="1200" kern="1200" dirty="0" smtClean="0">
                <a:solidFill>
                  <a:schemeClr val="tx1"/>
                </a:solidFill>
                <a:effectLst/>
                <a:latin typeface="Arial" charset="0"/>
                <a:ea typeface="+mn-ea"/>
                <a:cs typeface="+mn-cs"/>
              </a:rPr>
              <a:t>tour de Pise (Italie)</a:t>
            </a:r>
          </a:p>
          <a:p>
            <a:r>
              <a:rPr lang="fr-FR" sz="1200" b="1" kern="1200" dirty="0" smtClean="0">
                <a:solidFill>
                  <a:schemeClr val="tx1"/>
                </a:solidFill>
                <a:effectLst/>
                <a:latin typeface="Arial" charset="0"/>
                <a:ea typeface="+mn-ea"/>
                <a:cs typeface="+mn-cs"/>
              </a:rPr>
              <a:t>billet de 20 euros : </a:t>
            </a:r>
            <a:r>
              <a:rPr lang="fr-FR" sz="1200" kern="1200" dirty="0" smtClean="0">
                <a:solidFill>
                  <a:schemeClr val="tx1"/>
                </a:solidFill>
                <a:effectLst/>
                <a:latin typeface="Arial" charset="0"/>
                <a:ea typeface="+mn-ea"/>
                <a:cs typeface="+mn-cs"/>
              </a:rPr>
              <a:t>cathédrale Notre-Dame de Paris (France)</a:t>
            </a:r>
            <a:endParaRPr lang="fr-FR"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Des fenêtres ou des portails sont représentés au recto des billets en euros, tandis que des ponts figurent au verso. </a:t>
            </a:r>
          </a:p>
          <a:p>
            <a:endParaRPr lang="fr-FR" baseline="0" dirty="0" smtClean="0"/>
          </a:p>
          <a:p>
            <a:r>
              <a:rPr lang="fr-FR" b="1" baseline="0" dirty="0" smtClean="0"/>
              <a:t>Idée : </a:t>
            </a:r>
            <a:r>
              <a:rPr lang="fr-FR" baseline="0" dirty="0" smtClean="0"/>
              <a:t>à </a:t>
            </a:r>
            <a:r>
              <a:rPr lang="fr-FR" baseline="0" dirty="0" smtClean="0"/>
              <a:t>l’instar </a:t>
            </a:r>
            <a:r>
              <a:rPr lang="fr-FR" baseline="0" dirty="0" smtClean="0"/>
              <a:t>du transparent précédent, vous pouvez remplacer </a:t>
            </a:r>
            <a:r>
              <a:rPr lang="fr-FR" baseline="0" dirty="0" smtClean="0"/>
              <a:t>l’image </a:t>
            </a:r>
            <a:r>
              <a:rPr lang="fr-FR" baseline="0" dirty="0" smtClean="0"/>
              <a:t>de </a:t>
            </a:r>
            <a:r>
              <a:rPr lang="fr-FR" baseline="0" dirty="0" smtClean="0"/>
              <a:t>l’édifice </a:t>
            </a:r>
            <a:r>
              <a:rPr lang="fr-FR" baseline="0" dirty="0" smtClean="0"/>
              <a:t>style Renaissance par une autre provenant de votre propre pays. Il </a:t>
            </a:r>
            <a:r>
              <a:rPr lang="fr-FR" baseline="0" dirty="0" smtClean="0"/>
              <a:t>s’agit </a:t>
            </a:r>
            <a:r>
              <a:rPr lang="fr-FR" baseline="0" dirty="0" smtClean="0"/>
              <a:t>ici </a:t>
            </a:r>
            <a:r>
              <a:rPr lang="fr-FR" baseline="0" dirty="0" smtClean="0"/>
              <a:t>d’une </a:t>
            </a:r>
            <a:r>
              <a:rPr lang="fr-FR" baseline="0" dirty="0" smtClean="0"/>
              <a:t>représentation du palais de Charles Quint situé à </a:t>
            </a:r>
            <a:r>
              <a:rPr lang="fr-FR" baseline="0" dirty="0" smtClean="0"/>
              <a:t>l’Alhambra</a:t>
            </a:r>
            <a:r>
              <a:rPr lang="fr-FR" baseline="0" dirty="0" smtClean="0"/>
              <a:t>, à Grenade (Espagne).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smtClean="0"/>
              <a:t>Les fenêtres et les portails au recto des billets et les ponts au verso véhiculent des idées. </a:t>
            </a:r>
          </a:p>
          <a:p>
            <a:endParaRPr lang="fr-FR" dirty="0" smtClean="0"/>
          </a:p>
          <a:p>
            <a:r>
              <a:rPr lang="fr-FR" dirty="0" smtClean="0"/>
              <a:t>Les fenêtres et les portails symbolisent </a:t>
            </a:r>
            <a:r>
              <a:rPr lang="fr-FR" dirty="0" smtClean="0"/>
              <a:t>l’esprit d’ouverture </a:t>
            </a:r>
            <a:r>
              <a:rPr lang="fr-FR" dirty="0" smtClean="0"/>
              <a:t>et de coopération qui règne au sein de </a:t>
            </a:r>
            <a:r>
              <a:rPr lang="fr-FR" dirty="0" smtClean="0"/>
              <a:t>l’Union </a:t>
            </a:r>
            <a:r>
              <a:rPr lang="fr-FR" dirty="0" smtClean="0"/>
              <a:t>européenne.</a:t>
            </a:r>
          </a:p>
          <a:p>
            <a:endParaRPr lang="fr-FR" dirty="0" smtClean="0"/>
          </a:p>
          <a:p>
            <a:r>
              <a:rPr lang="fr-FR" dirty="0" smtClean="0"/>
              <a:t>Quant aux ponts, ils symbolisent le lien qui unit non seulement les peuples européens entre eux, mais aussi </a:t>
            </a:r>
            <a:r>
              <a:rPr lang="fr-FR" dirty="0" smtClean="0"/>
              <a:t>l’Europe </a:t>
            </a:r>
            <a:r>
              <a:rPr lang="fr-FR" dirty="0" smtClean="0"/>
              <a:t>avec le reste du monde.</a:t>
            </a:r>
            <a:endParaRPr lang="fr-FR"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baseline="0" dirty="0" smtClean="0"/>
              <a:t>La princesse Europe, personnage de la mythologie grecque, est très importante pour la nouvelle série de billets. Elle apparaît dans le filigrane de tous les billets. Sur le nouveau billet de 20 euros, qui sera mis en circulation le 25 novembre 2015, elle est également représentée dans la fenêtre portrait, un nouveau signe de sécurité situé dans le coin supérieur droit. Regardez le billet par transparence ! </a:t>
            </a:r>
          </a:p>
          <a:p>
            <a:endParaRPr lang="fr-FR"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fr-FR" baseline="0" dirty="0" smtClean="0"/>
              <a:t>Europe a été choisie pour illustrer les nouveaux billets parce </a:t>
            </a:r>
            <a:r>
              <a:rPr lang="fr-FR" baseline="0" dirty="0" smtClean="0"/>
              <a:t>qu’elle </a:t>
            </a:r>
            <a:r>
              <a:rPr lang="fr-FR" baseline="0" dirty="0" smtClean="0"/>
              <a:t>a donné son nom à notre continent. Le portrait </a:t>
            </a:r>
            <a:r>
              <a:rPr lang="fr-FR" baseline="0" dirty="0" smtClean="0"/>
              <a:t>d’Europe</a:t>
            </a:r>
            <a:r>
              <a:rPr lang="fr-FR" baseline="0" dirty="0" smtClean="0"/>
              <a:t>, qui figure sur les billets, provient </a:t>
            </a:r>
            <a:r>
              <a:rPr lang="fr-FR" baseline="0" dirty="0" smtClean="0"/>
              <a:t>d’un </a:t>
            </a:r>
            <a:r>
              <a:rPr lang="fr-FR" baseline="0" dirty="0" smtClean="0"/>
              <a:t>vase grec ancien qui aurait été façonné dans la seconde moitié du </a:t>
            </a:r>
            <a:r>
              <a:rPr lang="fr-FR" baseline="0" dirty="0" smtClean="0"/>
              <a:t>IV</a:t>
            </a:r>
            <a:r>
              <a:rPr lang="fr-FR" sz="1200" kern="1200" baseline="30000" dirty="0" smtClean="0">
                <a:solidFill>
                  <a:schemeClr val="tx1"/>
                </a:solidFill>
                <a:effectLst/>
                <a:latin typeface="Arial" charset="0"/>
                <a:ea typeface="+mn-ea"/>
                <a:cs typeface="+mn-cs"/>
              </a:rPr>
              <a:t>e</a:t>
            </a:r>
            <a:r>
              <a:rPr lang="fr-FR" baseline="0" dirty="0" smtClean="0"/>
              <a:t> </a:t>
            </a:r>
            <a:r>
              <a:rPr lang="fr-FR" baseline="0" dirty="0" smtClean="0"/>
              <a:t>siècle avant J.-C. à Tarente, dans le sud de </a:t>
            </a:r>
            <a:r>
              <a:rPr lang="fr-FR" baseline="0" dirty="0" smtClean="0"/>
              <a:t>l’Italie</a:t>
            </a:r>
            <a:r>
              <a:rPr lang="fr-FR" baseline="0" dirty="0" smtClean="0"/>
              <a:t>. Ce vase se trouve à présent au musée du Louvre, à Paris. </a:t>
            </a:r>
          </a:p>
          <a:p>
            <a:endParaRPr lang="fr-FR" baseline="0" dirty="0" smtClean="0"/>
          </a:p>
          <a:p>
            <a:r>
              <a:rPr lang="fr-FR" baseline="0" dirty="0" smtClean="0"/>
              <a:t>De plus amples informations sur Europe, dont une vidéo, sont disponibles à </a:t>
            </a:r>
            <a:r>
              <a:rPr lang="fr-FR" baseline="0" dirty="0" smtClean="0"/>
              <a:t>l’adresse </a:t>
            </a:r>
            <a:r>
              <a:rPr lang="fr-FR" baseline="0" dirty="0" smtClean="0"/>
              <a:t>suivante : </a:t>
            </a:r>
            <a:r>
              <a:rPr lang="fr-FR" sz="1200" u="sng" dirty="0" smtClean="0">
                <a:solidFill>
                  <a:schemeClr val="tx1"/>
                </a:solidFill>
                <a:effectLst/>
                <a:latin typeface="Arial" charset="0"/>
                <a:hlinkClick r:id="rId3"/>
              </a:rPr>
              <a:t>http://www.nouveaux-billets-euro.eu/La-S%C3%A9rie-%C2%AB%C2%A0Europe%C2%A0%C2%BB/Le-mythe-d%E2%80%99Europe</a:t>
            </a:r>
            <a:r>
              <a:rPr lang="fr-FR" baseline="0" dirty="0" smtClean="0"/>
              <a:t>.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charset="0"/>
                <a:ea typeface="+mn-ea"/>
                <a:cs typeface="+mn-cs"/>
              </a:rPr>
              <a:t>Pour vérifier </a:t>
            </a:r>
            <a:r>
              <a:rPr lang="fr-FR" sz="1200" kern="1200" dirty="0" smtClean="0">
                <a:solidFill>
                  <a:schemeClr val="tx1"/>
                </a:solidFill>
                <a:effectLst/>
                <a:latin typeface="Arial" charset="0"/>
                <a:ea typeface="+mn-ea"/>
                <a:cs typeface="+mn-cs"/>
              </a:rPr>
              <a:t>l’authenticité d’un </a:t>
            </a:r>
            <a:r>
              <a:rPr lang="fr-FR" sz="1200" kern="1200" dirty="0" smtClean="0">
                <a:solidFill>
                  <a:schemeClr val="tx1"/>
                </a:solidFill>
                <a:effectLst/>
                <a:latin typeface="Arial" charset="0"/>
                <a:ea typeface="+mn-ea"/>
                <a:cs typeface="+mn-cs"/>
              </a:rPr>
              <a:t>billet en euros, rien de plus simple ! Il suffit de le toucher, de le regarder et de </a:t>
            </a:r>
            <a:r>
              <a:rPr lang="fr-FR" sz="1200" kern="1200" dirty="0" smtClean="0">
                <a:solidFill>
                  <a:schemeClr val="tx1"/>
                </a:solidFill>
                <a:effectLst/>
                <a:latin typeface="Arial" charset="0"/>
                <a:ea typeface="+mn-ea"/>
                <a:cs typeface="+mn-cs"/>
              </a:rPr>
              <a:t>l’incliner</a:t>
            </a:r>
            <a:r>
              <a:rPr lang="fr-FR" sz="1200" kern="1200" dirty="0" smtClean="0">
                <a:solidFill>
                  <a:schemeClr val="tx1"/>
                </a:solidFill>
                <a:effectLst/>
                <a:latin typeface="Arial" charset="0"/>
                <a:ea typeface="+mn-ea"/>
                <a:cs typeface="+mn-cs"/>
              </a:rPr>
              <a:t>. </a:t>
            </a:r>
            <a:endParaRPr lang="fr-FR"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200" kern="1200" dirty="0" smtClean="0">
                <a:solidFill>
                  <a:schemeClr val="tx1"/>
                </a:solidFill>
                <a:effectLst/>
                <a:latin typeface="Arial" charset="0"/>
                <a:ea typeface="+mn-ea"/>
                <a:cs typeface="+mn-cs"/>
              </a:rPr>
              <a:t>Cliquez sur </a:t>
            </a:r>
            <a:r>
              <a:rPr lang="fr-FR" sz="1200" kern="1200" dirty="0" smtClean="0">
                <a:solidFill>
                  <a:schemeClr val="tx1"/>
                </a:solidFill>
                <a:effectLst/>
                <a:latin typeface="Arial" charset="0"/>
                <a:ea typeface="+mn-ea"/>
                <a:cs typeface="+mn-cs"/>
              </a:rPr>
              <a:t>l’image </a:t>
            </a:r>
            <a:r>
              <a:rPr lang="fr-FR" sz="1200" kern="1200" dirty="0" smtClean="0">
                <a:solidFill>
                  <a:schemeClr val="tx1"/>
                </a:solidFill>
                <a:effectLst/>
                <a:latin typeface="Arial" charset="0"/>
                <a:ea typeface="+mn-ea"/>
                <a:cs typeface="+mn-cs"/>
              </a:rPr>
              <a:t>du billet pour voir une vidéo expliquant comment vérifier </a:t>
            </a:r>
            <a:r>
              <a:rPr lang="fr-FR" sz="1200" kern="1200" dirty="0" smtClean="0">
                <a:solidFill>
                  <a:schemeClr val="tx1"/>
                </a:solidFill>
                <a:effectLst/>
                <a:latin typeface="Arial" charset="0"/>
                <a:ea typeface="+mn-ea"/>
                <a:cs typeface="+mn-cs"/>
              </a:rPr>
              <a:t>l’authenticité d’un </a:t>
            </a:r>
            <a:r>
              <a:rPr lang="fr-FR" sz="1200" kern="1200" dirty="0" smtClean="0">
                <a:solidFill>
                  <a:schemeClr val="tx1"/>
                </a:solidFill>
                <a:effectLst/>
                <a:latin typeface="Arial" charset="0"/>
                <a:ea typeface="+mn-ea"/>
                <a:cs typeface="+mn-cs"/>
              </a:rPr>
              <a:t>billet de 20 euros en le touchant. </a:t>
            </a:r>
            <a:endParaRPr lang="fr-FR"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charset="0"/>
                <a:ea typeface="+mn-ea"/>
                <a:cs typeface="+mn-cs"/>
              </a:rPr>
              <a:t>Cliquez sur </a:t>
            </a:r>
            <a:r>
              <a:rPr lang="fr-FR" sz="1200" kern="1200" dirty="0" smtClean="0">
                <a:solidFill>
                  <a:schemeClr val="tx1"/>
                </a:solidFill>
                <a:effectLst/>
                <a:latin typeface="Arial" charset="0"/>
                <a:ea typeface="+mn-ea"/>
                <a:cs typeface="+mn-cs"/>
              </a:rPr>
              <a:t>l’image </a:t>
            </a:r>
            <a:r>
              <a:rPr lang="fr-FR" sz="1200" kern="1200" dirty="0" smtClean="0">
                <a:solidFill>
                  <a:schemeClr val="tx1"/>
                </a:solidFill>
                <a:effectLst/>
                <a:latin typeface="Arial" charset="0"/>
                <a:ea typeface="+mn-ea"/>
                <a:cs typeface="+mn-cs"/>
              </a:rPr>
              <a:t>du billet pour voir une vidéo expliquant comment vérifier </a:t>
            </a:r>
            <a:r>
              <a:rPr lang="fr-FR" sz="1200" kern="1200" dirty="0" smtClean="0">
                <a:solidFill>
                  <a:schemeClr val="tx1"/>
                </a:solidFill>
                <a:effectLst/>
                <a:latin typeface="Arial" charset="0"/>
                <a:ea typeface="+mn-ea"/>
                <a:cs typeface="+mn-cs"/>
              </a:rPr>
              <a:t>l’authenticité d’un </a:t>
            </a:r>
            <a:r>
              <a:rPr lang="fr-FR" sz="1200" kern="1200" dirty="0" smtClean="0">
                <a:solidFill>
                  <a:schemeClr val="tx1"/>
                </a:solidFill>
                <a:effectLst/>
                <a:latin typeface="Arial" charset="0"/>
                <a:ea typeface="+mn-ea"/>
                <a:cs typeface="+mn-cs"/>
              </a:rPr>
              <a:t>billet de 20 euros en le regardant par transparence. </a:t>
            </a:r>
            <a:endParaRPr lang="fr-FR"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8.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8.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338 </a:t>
              </a:r>
              <a:r>
                <a:rPr lang="de-DE" altLang="de-DE" sz="2400" b="1" dirty="0" err="1">
                  <a:solidFill>
                    <a:srgbClr val="000099"/>
                  </a:solidFill>
                  <a:latin typeface="+mj-lt"/>
                </a:rPr>
                <a:t>millions</a:t>
              </a:r>
              <a:r>
                <a:rPr lang="de-DE" altLang="de-DE" sz="2400" b="1" dirty="0">
                  <a:solidFill>
                    <a:srgbClr val="000099"/>
                  </a:solidFill>
                  <a:latin typeface="+mj-lt"/>
                </a:rPr>
                <a:t> de </a:t>
              </a:r>
              <a:r>
                <a:rPr lang="de-DE" altLang="de-DE" sz="2400" b="1" dirty="0" err="1">
                  <a:solidFill>
                    <a:srgbClr val="000099"/>
                  </a:solidFill>
                  <a:latin typeface="+mj-lt"/>
                </a:rPr>
                <a:t>personnes</a:t>
              </a:r>
              <a:endParaRPr lang="de-DE" altLang="de-DE" sz="2400" b="1" dirty="0">
                <a:solidFill>
                  <a:srgbClr val="000099"/>
                </a:solidFill>
                <a:latin typeface="+mj-lt"/>
              </a:endParaRPr>
            </a:p>
          </p:txBody>
        </p:sp>
      </p:grpSp>
      <p:sp>
        <p:nvSpPr>
          <p:cNvPr id="3" name="TextBox 2"/>
          <p:cNvSpPr txBox="1"/>
          <p:nvPr/>
        </p:nvSpPr>
        <p:spPr>
          <a:xfrm>
            <a:off x="2044184" y="6093296"/>
            <a:ext cx="5032147" cy="646331"/>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sz="3600" b="1" dirty="0" err="1">
                <a:solidFill>
                  <a:srgbClr val="000099"/>
                </a:solidFill>
                <a:latin typeface="+mj-lt"/>
              </a:rPr>
              <a:t>Une</a:t>
            </a:r>
            <a:r>
              <a:rPr lang="en-GB" sz="3600" b="1" dirty="0">
                <a:solidFill>
                  <a:srgbClr val="000099"/>
                </a:solidFill>
                <a:latin typeface="+mj-lt"/>
              </a:rPr>
              <a:t> </a:t>
            </a:r>
            <a:r>
              <a:rPr lang="en-GB" sz="3600" b="1" dirty="0" err="1">
                <a:solidFill>
                  <a:srgbClr val="000099"/>
                </a:solidFill>
                <a:latin typeface="+mj-lt"/>
              </a:rPr>
              <a:t>monnaie</a:t>
            </a:r>
            <a:r>
              <a:rPr lang="en-GB" sz="3600" b="1" dirty="0">
                <a:solidFill>
                  <a:srgbClr val="000099"/>
                </a:solidFill>
                <a:latin typeface="+mj-lt"/>
              </a:rPr>
              <a:t> : </a:t>
            </a:r>
            <a:r>
              <a:rPr lang="en-GB" sz="3600" b="1" dirty="0" err="1" smtClean="0">
                <a:solidFill>
                  <a:srgbClr val="000099"/>
                </a:solidFill>
                <a:latin typeface="+mj-lt"/>
              </a:rPr>
              <a:t>l’euro</a:t>
            </a:r>
            <a:r>
              <a:rPr lang="en-GB" sz="3600" b="1" dirty="0">
                <a:solidFill>
                  <a:srgbClr val="000099"/>
                </a:solidFill>
                <a:latin typeface="+mj-lt"/>
              </a:rPr>
              <a:t> !</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06674"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pays</a:t>
              </a:r>
              <a:endParaRPr lang="de-DE" altLang="de-DE" sz="2400" b="1" dirty="0">
                <a:solidFill>
                  <a:srgbClr val="000099"/>
                </a:solidFill>
                <a:latin typeface="+mj-lt"/>
              </a:endParaRPr>
            </a:p>
          </p:txBody>
        </p:sp>
      </p:grpSp>
      <p:pic>
        <p:nvPicPr>
          <p:cNvPr id="9" name="Picture 3" descr="O:\Kd2\ECB\Beratung\Direct Marketing\Euro 5 und 10 und 20 Euro School ppt\Praese Material\Legenden\Legende_FR.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31840" y="208800"/>
            <a:ext cx="1435765" cy="432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Our Money Logo\Our_money_2013_FR_2c.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3755" t="33528" r="-13755" b="3003"/>
          <a:stretch/>
        </p:blipFill>
        <p:spPr bwMode="auto">
          <a:xfrm>
            <a:off x="108000" y="36000"/>
            <a:ext cx="1939210" cy="7920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O:\Kd2\ECB\Beratung\Direct Marketing\Euro 5 und 10 und 20 Euro School ppt\Praese Material\Inseln\Inseln_FR.png"/>
          <p:cNvPicPr>
            <a:picLocks noChangeAspect="1" noChangeArrowheads="1"/>
          </p:cNvPicPr>
          <p:nvPr/>
        </p:nvPicPr>
        <p:blipFill rotWithShape="1">
          <a:blip r:embed="rId11">
            <a:extLst>
              <a:ext uri="{28A0092B-C50C-407E-A947-70E740481C1C}">
                <a14:useLocalDpi xmlns:a14="http://schemas.microsoft.com/office/drawing/2010/main" val="0"/>
              </a:ext>
            </a:extLst>
          </a:blip>
          <a:srcRect t="1316" r="23304"/>
          <a:stretch/>
        </p:blipFill>
        <p:spPr bwMode="auto">
          <a:xfrm>
            <a:off x="92760" y="4371959"/>
            <a:ext cx="388395" cy="24779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2913207"/>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1" name="Text Box 6"/>
          <p:cNvSpPr txBox="1">
            <a:spLocks noChangeArrowheads="1"/>
          </p:cNvSpPr>
          <p:nvPr/>
        </p:nvSpPr>
        <p:spPr bwMode="auto">
          <a:xfrm>
            <a:off x="781200" y="1076400"/>
            <a:ext cx="7560839"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000" b="1" dirty="0">
                <a:solidFill>
                  <a:srgbClr val="000099"/>
                </a:solidFill>
                <a:latin typeface="+mj-lt"/>
              </a:rPr>
              <a:t>INCLINER</a:t>
            </a:r>
          </a:p>
          <a:p>
            <a:pPr algn="ctr"/>
            <a:r>
              <a:rPr lang="fr-FR" altLang="de-DE" dirty="0" smtClean="0">
                <a:solidFill>
                  <a:srgbClr val="000099"/>
                </a:solidFill>
                <a:latin typeface="+mj-lt"/>
              </a:rPr>
              <a:t>Un portrait d’Europe et la valeur du billet sont représentés sur l’</a:t>
            </a:r>
            <a:r>
              <a:rPr lang="fr-FR" altLang="de-DE" b="1" dirty="0" smtClean="0">
                <a:solidFill>
                  <a:srgbClr val="000099"/>
                </a:solidFill>
                <a:latin typeface="+mj-lt"/>
              </a:rPr>
              <a:t>hologramme</a:t>
            </a:r>
            <a:r>
              <a:rPr lang="fr-FR" altLang="de-DE" dirty="0" smtClean="0">
                <a:solidFill>
                  <a:srgbClr val="000099"/>
                </a:solidFill>
                <a:latin typeface="+mj-lt"/>
              </a:rPr>
              <a:t>. Lorsqu’on incline le billet, la </a:t>
            </a:r>
            <a:r>
              <a:rPr lang="fr-FR" altLang="de-DE" b="1" dirty="0" smtClean="0">
                <a:solidFill>
                  <a:srgbClr val="000099"/>
                </a:solidFill>
                <a:latin typeface="+mj-lt"/>
              </a:rPr>
              <a:t>fenêtre portrait</a:t>
            </a:r>
            <a:r>
              <a:rPr lang="fr-FR" altLang="de-DE" dirty="0" smtClean="0">
                <a:solidFill>
                  <a:srgbClr val="000099"/>
                </a:solidFill>
                <a:latin typeface="+mj-lt"/>
              </a:rPr>
              <a:t> montre des lignes aux couleurs de l’arc-en-ciel. Le </a:t>
            </a:r>
            <a:r>
              <a:rPr lang="fr-FR" altLang="de-DE" b="1" dirty="0" smtClean="0">
                <a:solidFill>
                  <a:srgbClr val="000099"/>
                </a:solidFill>
                <a:latin typeface="+mj-lt"/>
              </a:rPr>
              <a:t>nombre émeraude</a:t>
            </a:r>
            <a:r>
              <a:rPr lang="fr-FR" altLang="de-DE" dirty="0" smtClean="0">
                <a:solidFill>
                  <a:srgbClr val="000099"/>
                </a:solidFill>
                <a:latin typeface="+mj-lt"/>
              </a:rPr>
              <a:t> produit un effet de lumière qui se déplace de haut en bas et de bas en haut.</a:t>
            </a:r>
            <a:endParaRPr lang="fr-FR" altLang="de-DE" dirty="0">
              <a:solidFill>
                <a:srgbClr val="000099"/>
              </a:solidFill>
              <a:latin typeface="+mj-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smtClean="0">
                <a:solidFill>
                  <a:srgbClr val="000099"/>
                </a:solidFill>
                <a:latin typeface="+mj-lt"/>
              </a:rPr>
              <a:t> </a:t>
            </a:r>
            <a:r>
              <a:rPr lang="en-GB" altLang="de-DE" sz="4000" b="1" dirty="0">
                <a:solidFill>
                  <a:srgbClr val="000099"/>
                </a:solidFill>
                <a:latin typeface="+mj-lt"/>
              </a:rPr>
              <a:t>Les </a:t>
            </a:r>
            <a:r>
              <a:rPr lang="en-GB" altLang="de-DE" sz="4000" b="1" dirty="0" err="1">
                <a:solidFill>
                  <a:srgbClr val="000099"/>
                </a:solidFill>
                <a:latin typeface="+mj-lt"/>
              </a:rPr>
              <a:t>signes</a:t>
            </a:r>
            <a:r>
              <a:rPr lang="en-GB" altLang="de-DE" sz="4000" b="1" dirty="0">
                <a:solidFill>
                  <a:srgbClr val="000099"/>
                </a:solidFill>
                <a:latin typeface="+mj-lt"/>
              </a:rPr>
              <a:t> de </a:t>
            </a:r>
            <a:r>
              <a:rPr lang="en-GB" altLang="de-DE" sz="4000" b="1" dirty="0" err="1">
                <a:solidFill>
                  <a:srgbClr val="000099"/>
                </a:solidFill>
                <a:latin typeface="+mj-lt"/>
              </a:rPr>
              <a:t>sécurité</a:t>
            </a:r>
            <a:endParaRPr lang="en-GB" altLang="de-DE" sz="4000" b="1" dirty="0">
              <a:solidFill>
                <a:srgbClr val="000099"/>
              </a:solidFill>
              <a:latin typeface="+mj-lt"/>
            </a:endParaRPr>
          </a:p>
        </p:txBody>
      </p:sp>
      <p:sp>
        <p:nvSpPr>
          <p:cNvPr id="20" name="Rechteck 19"/>
          <p:cNvSpPr/>
          <p:nvPr/>
        </p:nvSpPr>
        <p:spPr>
          <a:xfrm>
            <a:off x="6392967" y="277955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9" name="Rechteck 18"/>
          <p:cNvSpPr/>
          <p:nvPr/>
        </p:nvSpPr>
        <p:spPr>
          <a:xfrm>
            <a:off x="6426356" y="3187686"/>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10</a:t>
            </a:fld>
            <a:endParaRPr lang="fr-FR" dirty="0">
              <a:solidFill>
                <a:srgbClr val="000099"/>
              </a:solidFill>
              <a:latin typeface="+mj-lt"/>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4000" b="1" dirty="0">
                <a:solidFill>
                  <a:srgbClr val="000099"/>
                </a:solidFill>
                <a:latin typeface="+mj-lt"/>
              </a:rPr>
              <a:t>Place les signes de sécurité </a:t>
            </a:r>
          </a:p>
          <a:p>
            <a:pPr algn="ctr" eaLnBrk="1" hangingPunct="1">
              <a:spcBef>
                <a:spcPts val="0"/>
              </a:spcBef>
            </a:pPr>
            <a:r>
              <a:rPr lang="fr-FR" altLang="de-DE" sz="4000" b="1" dirty="0">
                <a:solidFill>
                  <a:srgbClr val="000099"/>
                </a:solidFill>
                <a:latin typeface="+mj-lt"/>
              </a:rPr>
              <a:t>au bon endroit !</a:t>
            </a: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Le </a:t>
            </a:r>
            <a:r>
              <a:rPr lang="en-GB" altLang="de-DE" sz="1600" b="1" dirty="0" err="1">
                <a:solidFill>
                  <a:srgbClr val="000099"/>
                </a:solidFill>
                <a:latin typeface="+mj-lt"/>
              </a:rPr>
              <a:t>filigrane</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6561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L’hologramme</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395536" y="6165304"/>
            <a:ext cx="152640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L’impression</a:t>
            </a:r>
            <a:r>
              <a:rPr lang="en-GB" altLang="de-DE" sz="1600" b="1" dirty="0" smtClean="0">
                <a:solidFill>
                  <a:srgbClr val="000099"/>
                </a:solidFill>
                <a:latin typeface="+mj-lt"/>
              </a:rPr>
              <a:t> </a:t>
            </a:r>
            <a:r>
              <a:rPr lang="en-GB" altLang="de-DE" sz="1600" b="1" dirty="0" err="1">
                <a:solidFill>
                  <a:srgbClr val="000099"/>
                </a:solidFill>
                <a:latin typeface="+mj-lt"/>
              </a:rPr>
              <a:t>en</a:t>
            </a:r>
            <a:r>
              <a:rPr lang="en-GB" altLang="de-DE" sz="1600" b="1" dirty="0">
                <a:solidFill>
                  <a:srgbClr val="000099"/>
                </a:solidFill>
                <a:latin typeface="+mj-lt"/>
              </a:rPr>
              <a:t> relief</a:t>
            </a:r>
          </a:p>
        </p:txBody>
      </p:sp>
      <p:sp>
        <p:nvSpPr>
          <p:cNvPr id="14343" name="Text Box 58"/>
          <p:cNvSpPr txBox="1">
            <a:spLocks noChangeArrowheads="1"/>
          </p:cNvSpPr>
          <p:nvPr/>
        </p:nvSpPr>
        <p:spPr bwMode="auto">
          <a:xfrm>
            <a:off x="231178" y="4314582"/>
            <a:ext cx="23245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Le </a:t>
            </a:r>
            <a:r>
              <a:rPr lang="en-GB" altLang="de-DE" sz="1600" b="1" dirty="0" err="1">
                <a:solidFill>
                  <a:srgbClr val="000099"/>
                </a:solidFill>
                <a:latin typeface="+mj-lt"/>
              </a:rPr>
              <a:t>nombre</a:t>
            </a:r>
            <a:r>
              <a:rPr lang="en-GB" altLang="de-DE" sz="1600" b="1" dirty="0">
                <a:solidFill>
                  <a:srgbClr val="000099"/>
                </a:solidFill>
                <a:latin typeface="+mj-lt"/>
              </a:rPr>
              <a:t> </a:t>
            </a:r>
            <a:r>
              <a:rPr lang="en-GB" altLang="de-DE" sz="1600" b="1" dirty="0" err="1">
                <a:solidFill>
                  <a:srgbClr val="000099"/>
                </a:solidFill>
                <a:latin typeface="+mj-lt"/>
              </a:rPr>
              <a:t>émeraude</a:t>
            </a:r>
            <a:endParaRPr lang="en-GB" altLang="de-DE" sz="1600" b="1" dirty="0">
              <a:solidFill>
                <a:srgbClr val="000099"/>
              </a:solidFill>
              <a:latin typeface="+mj-lt"/>
            </a:endParaRPr>
          </a:p>
        </p:txBody>
      </p:sp>
      <p:sp>
        <p:nvSpPr>
          <p:cNvPr id="31" name="Text Box 58"/>
          <p:cNvSpPr txBox="1">
            <a:spLocks noChangeArrowheads="1"/>
          </p:cNvSpPr>
          <p:nvPr/>
        </p:nvSpPr>
        <p:spPr bwMode="auto">
          <a:xfrm>
            <a:off x="6690803" y="6093296"/>
            <a:ext cx="176962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La </a:t>
            </a:r>
            <a:r>
              <a:rPr lang="en-GB" altLang="de-DE" sz="1600" b="1" dirty="0" err="1">
                <a:solidFill>
                  <a:srgbClr val="000099"/>
                </a:solidFill>
                <a:latin typeface="+mj-lt"/>
              </a:rPr>
              <a:t>fenêtre</a:t>
            </a:r>
            <a:r>
              <a:rPr lang="en-GB" altLang="de-DE" sz="1600" b="1" dirty="0">
                <a:solidFill>
                  <a:srgbClr val="000099"/>
                </a:solidFill>
                <a:latin typeface="+mj-lt"/>
              </a:rPr>
              <a:t> portrait</a:t>
            </a: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11</a:t>
            </a:fld>
            <a:endParaRPr lang="fr-FR" dirty="0">
              <a:solidFill>
                <a:srgbClr val="000099"/>
              </a:solidFill>
              <a:latin typeface="+mj-lt"/>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Qui </a:t>
            </a:r>
            <a:r>
              <a:rPr lang="fr-FR" altLang="de-DE" sz="4000" b="1" dirty="0" smtClean="0">
                <a:solidFill>
                  <a:srgbClr val="000099"/>
                </a:solidFill>
                <a:latin typeface="+mj-lt"/>
              </a:rPr>
              <a:t>s’occupe </a:t>
            </a:r>
            <a:r>
              <a:rPr lang="fr-FR" altLang="de-DE" sz="4000" b="1" dirty="0">
                <a:solidFill>
                  <a:srgbClr val="000099"/>
                </a:solidFill>
                <a:latin typeface="+mj-lt"/>
              </a:rPr>
              <a:t>de </a:t>
            </a:r>
            <a:r>
              <a:rPr lang="fr-FR" altLang="de-DE" sz="4000" b="1" dirty="0" smtClean="0">
                <a:solidFill>
                  <a:srgbClr val="000099"/>
                </a:solidFill>
                <a:latin typeface="+mj-lt"/>
              </a:rPr>
              <a:t>l’euro</a:t>
            </a:r>
            <a:r>
              <a:rPr lang="fr-FR" altLang="de-DE" sz="4000" b="1" dirty="0">
                <a:solidFill>
                  <a:srgbClr val="000099"/>
                </a:solidFill>
                <a:latin typeface="+mj-lt"/>
              </a:rPr>
              <a:t> ? </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12</a:t>
            </a:fld>
            <a:endParaRPr lang="fr-FR" dirty="0">
              <a:solidFill>
                <a:srgbClr val="000099"/>
              </a:solidFill>
              <a:latin typeface="+mj-lt"/>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Legenden\Legende_FR.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435765" cy="43200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O:\Kd2\ECB\Beratung\Direct Marketing\Euro 5 und 10 und 20 Euro School ppt\Praese Material\Inseln\Inseln_FR.png"/>
          <p:cNvPicPr>
            <a:picLocks noChangeAspect="1" noChangeArrowheads="1"/>
          </p:cNvPicPr>
          <p:nvPr/>
        </p:nvPicPr>
        <p:blipFill rotWithShape="1">
          <a:blip r:embed="rId25">
            <a:extLst>
              <a:ext uri="{28A0092B-C50C-407E-A947-70E740481C1C}">
                <a14:useLocalDpi xmlns:a14="http://schemas.microsoft.com/office/drawing/2010/main" val="0"/>
              </a:ext>
            </a:extLst>
          </a:blip>
          <a:srcRect t="1316" r="23304"/>
          <a:stretch/>
        </p:blipFill>
        <p:spPr bwMode="auto">
          <a:xfrm>
            <a:off x="92760" y="4371959"/>
            <a:ext cx="388395" cy="2477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New Proof 1 Euro Run PPT\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9192" y="2060848"/>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154964" y="6567488"/>
            <a:ext cx="47933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fr-FR" altLang="de-DE" sz="1000" dirty="0">
                <a:solidFill>
                  <a:schemeClr val="bg1"/>
                </a:solidFill>
                <a:latin typeface="+mj-lt"/>
              </a:rPr>
              <a:t>© Banque centrale européenne, </a:t>
            </a:r>
            <a:r>
              <a:rPr lang="fr-FR" altLang="de-DE" sz="1000" dirty="0" smtClean="0">
                <a:solidFill>
                  <a:schemeClr val="bg1"/>
                </a:solidFill>
                <a:latin typeface="+mj-lt"/>
              </a:rPr>
              <a:t>2015 </a:t>
            </a:r>
            <a:r>
              <a:rPr lang="fr-FR" altLang="de-DE" sz="1000" dirty="0">
                <a:solidFill>
                  <a:schemeClr val="bg1"/>
                </a:solidFill>
                <a:latin typeface="+mj-lt"/>
              </a:rPr>
              <a:t>(concept imaginé par la Banque de France)</a:t>
            </a:r>
          </a:p>
        </p:txBody>
      </p:sp>
      <p:grpSp>
        <p:nvGrpSpPr>
          <p:cNvPr id="15365" name="Gruppieren 2"/>
          <p:cNvGrpSpPr>
            <a:grpSpLocks/>
          </p:cNvGrpSpPr>
          <p:nvPr/>
        </p:nvGrpSpPr>
        <p:grpSpPr bwMode="auto">
          <a:xfrm rot="190444">
            <a:off x="1449353" y="481183"/>
            <a:ext cx="2811821"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7782" y="2024969"/>
              <a:ext cx="3138489" cy="45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smtClean="0">
                  <a:solidFill>
                    <a:srgbClr val="000099"/>
                  </a:solidFill>
                  <a:latin typeface="+mj-lt"/>
                </a:rPr>
                <a:t>Joue</a:t>
              </a:r>
              <a:r>
                <a:rPr lang="en-GB" altLang="de-DE" b="1" dirty="0" smtClean="0">
                  <a:solidFill>
                    <a:srgbClr val="000099"/>
                  </a:solidFill>
                  <a:latin typeface="+mj-lt"/>
                </a:rPr>
                <a:t> </a:t>
              </a:r>
              <a:r>
                <a:rPr lang="en-GB" altLang="de-DE" b="1" dirty="0">
                  <a:solidFill>
                    <a:srgbClr val="000099"/>
                  </a:solidFill>
                  <a:latin typeface="+mj-lt"/>
                </a:rPr>
                <a:t>à Euro </a:t>
              </a:r>
              <a:r>
                <a:rPr lang="en-GB" altLang="de-DE" b="1" dirty="0" smtClean="0">
                  <a:solidFill>
                    <a:srgbClr val="000099"/>
                  </a:solidFill>
                  <a:latin typeface="+mj-lt"/>
                </a:rPr>
                <a:t>Run…</a:t>
              </a:r>
              <a:endParaRPr lang="en-GB"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650595"/>
              <a:ext cx="2727326" cy="80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a:solidFill>
                    <a:srgbClr val="000099"/>
                  </a:solidFill>
                  <a:latin typeface="+mj-lt"/>
                </a:rPr>
                <a:t>P</a:t>
              </a:r>
              <a:r>
                <a:rPr lang="en-GB" altLang="de-DE" b="1" dirty="0" smtClean="0">
                  <a:solidFill>
                    <a:srgbClr val="000099"/>
                  </a:solidFill>
                  <a:latin typeface="+mj-lt"/>
                </a:rPr>
                <a:t>our </a:t>
              </a:r>
              <a:r>
                <a:rPr lang="en-GB" altLang="de-DE" b="1" dirty="0" err="1">
                  <a:solidFill>
                    <a:srgbClr val="000099"/>
                  </a:solidFill>
                  <a:latin typeface="+mj-lt"/>
                </a:rPr>
                <a:t>en</a:t>
              </a:r>
              <a:r>
                <a:rPr lang="en-GB" altLang="de-DE" b="1" dirty="0">
                  <a:solidFill>
                    <a:srgbClr val="000099"/>
                  </a:solidFill>
                  <a:latin typeface="+mj-lt"/>
                </a:rPr>
                <a:t> savoir plus !</a:t>
              </a:r>
            </a:p>
          </p:txBody>
        </p:sp>
      </p:grpSp>
      <p:sp>
        <p:nvSpPr>
          <p:cNvPr id="2" name="Rectangle 1"/>
          <p:cNvSpPr/>
          <p:nvPr/>
        </p:nvSpPr>
        <p:spPr>
          <a:xfrm>
            <a:off x="2807771" y="5553857"/>
            <a:ext cx="3510321"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www.nouveaux-billets-euro.eu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pièces en euros</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508650"/>
            <a:ext cx="2160240" cy="840230"/>
          </a:xfrm>
          <a:prstGeom prst="rect">
            <a:avLst/>
          </a:prstGeom>
        </p:spPr>
        <p:txBody>
          <a:bodyPr wrap="square">
            <a:spAutoFit/>
          </a:bodyPr>
          <a:lstStyle/>
          <a:p>
            <a:pPr lvl="1" algn="ctr">
              <a:lnSpc>
                <a:spcPct val="90000"/>
              </a:lnSpc>
              <a:buClr>
                <a:srgbClr val="FF9900"/>
              </a:buClr>
              <a:buSzPct val="205000"/>
            </a:pPr>
            <a:r>
              <a:rPr lang="fr-FR" altLang="de-DE" b="1" dirty="0">
                <a:solidFill>
                  <a:srgbClr val="000099"/>
                </a:solidFill>
                <a:latin typeface="+mj-lt"/>
              </a:rPr>
              <a:t>De quel pays est originaire telle </a:t>
            </a:r>
            <a:r>
              <a:rPr lang="fr-FR" altLang="de-DE" b="1" dirty="0" smtClean="0">
                <a:solidFill>
                  <a:srgbClr val="000099"/>
                </a:solidFill>
                <a:latin typeface="+mj-lt"/>
              </a:rPr>
              <a:t>pièce? </a:t>
            </a:r>
            <a:endParaRPr lang="fr-FR" altLang="de-DE" b="1" dirty="0">
              <a:solidFill>
                <a:srgbClr val="000099"/>
              </a:solidFill>
              <a:latin typeface="+mj-lt"/>
            </a:endParaRP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2</a:t>
            </a:fld>
            <a:endParaRPr lang="fr-FR" dirty="0">
              <a:solidFill>
                <a:srgbClr val="000099"/>
              </a:solidFill>
              <a:latin typeface="+mj-lt"/>
            </a:endParaRPr>
          </a:p>
        </p:txBody>
      </p:sp>
      <p:pic>
        <p:nvPicPr>
          <p:cNvPr id="40" name="Picture 3" descr="O:\Kd2\ECB\Beratung\Direct Marketing\Euro 5 und 10 und 20 Euro School ppt\Praese Material\Legenden\Legende_FR.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435765" cy="432000"/>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O:\Kd2\ECB\Beratung\Direct Marketing\Euro 5 und 10 und 20 Euro School ppt\Praese Material\Inseln\Inseln_FR.png"/>
          <p:cNvPicPr>
            <a:picLocks noChangeAspect="1" noChangeArrowheads="1"/>
          </p:cNvPicPr>
          <p:nvPr/>
        </p:nvPicPr>
        <p:blipFill rotWithShape="1">
          <a:blip r:embed="rId34">
            <a:extLst>
              <a:ext uri="{28A0092B-C50C-407E-A947-70E740481C1C}">
                <a14:useLocalDpi xmlns:a14="http://schemas.microsoft.com/office/drawing/2010/main" val="0"/>
              </a:ext>
            </a:extLst>
          </a:blip>
          <a:srcRect t="1316" r="23304"/>
          <a:stretch/>
        </p:blipFill>
        <p:spPr bwMode="auto">
          <a:xfrm>
            <a:off x="92760" y="4371959"/>
            <a:ext cx="388395" cy="247791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Classique</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a:solidFill>
                  <a:srgbClr val="000099"/>
                </a:solidFill>
                <a:latin typeface="+mj-lt"/>
              </a:rPr>
              <a:t>Roman</a:t>
            </a: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Gothique</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billets en euros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547664" y="1456787"/>
            <a:ext cx="2520280" cy="1089529"/>
          </a:xfrm>
          <a:prstGeom prst="rect">
            <a:avLst/>
          </a:prstGeom>
        </p:spPr>
        <p:txBody>
          <a:bodyPr wrap="square">
            <a:spAutoFit/>
          </a:bodyPr>
          <a:lstStyle/>
          <a:p>
            <a:pPr lvl="1" algn="ctr">
              <a:lnSpc>
                <a:spcPct val="90000"/>
              </a:lnSpc>
              <a:buClr>
                <a:srgbClr val="FF9900"/>
              </a:buClr>
              <a:buSzPct val="205000"/>
            </a:pPr>
            <a:r>
              <a:rPr lang="fr-FR" altLang="de-DE" b="1" dirty="0">
                <a:solidFill>
                  <a:srgbClr val="000099"/>
                </a:solidFill>
                <a:latin typeface="+mj-lt"/>
              </a:rPr>
              <a:t>Chaque coupure montre un style architectural </a:t>
            </a:r>
            <a:r>
              <a:rPr lang="fr-FR" altLang="de-DE" b="1" dirty="0" smtClean="0">
                <a:solidFill>
                  <a:srgbClr val="000099"/>
                </a:solidFill>
                <a:latin typeface="+mj-lt"/>
              </a:rPr>
              <a:t>européen. </a:t>
            </a:r>
            <a:endParaRPr lang="fr-FR" altLang="de-DE"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3</a:t>
            </a:fld>
            <a:endParaRPr lang="fr-FR" dirty="0">
              <a:solidFill>
                <a:srgbClr val="000099"/>
              </a:solidFill>
              <a:latin typeface="+mj-lt"/>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53096"/>
            <a:ext cx="2628000" cy="54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a:solidFill>
                  <a:srgbClr val="000099"/>
                </a:solidFill>
                <a:latin typeface="+mj-lt"/>
              </a:rPr>
              <a:t>Renaissance</a:t>
            </a:r>
          </a:p>
        </p:txBody>
      </p:sp>
      <p:sp>
        <p:nvSpPr>
          <p:cNvPr id="20" name="TextBox 19"/>
          <p:cNvSpPr txBox="1"/>
          <p:nvPr/>
        </p:nvSpPr>
        <p:spPr>
          <a:xfrm>
            <a:off x="298292" y="6085742"/>
            <a:ext cx="2628000" cy="54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500" b="1" dirty="0">
                <a:solidFill>
                  <a:srgbClr val="000099"/>
                </a:solidFill>
                <a:latin typeface="+mj-lt"/>
              </a:rPr>
              <a:t>Baroque</a:t>
            </a:r>
          </a:p>
        </p:txBody>
      </p:sp>
      <p:sp>
        <p:nvSpPr>
          <p:cNvPr id="21" name="TextBox 20"/>
          <p:cNvSpPr txBox="1"/>
          <p:nvPr/>
        </p:nvSpPr>
        <p:spPr>
          <a:xfrm>
            <a:off x="3152896" y="6087191"/>
            <a:ext cx="2628000" cy="54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fr-FR" sz="1500" b="1" dirty="0">
                <a:solidFill>
                  <a:srgbClr val="000099"/>
                </a:solidFill>
                <a:latin typeface="+mj-lt"/>
              </a:rPr>
              <a:t>Architecture du </a:t>
            </a:r>
            <a:r>
              <a:rPr lang="fr-FR" sz="1500" b="1" dirty="0" smtClean="0">
                <a:solidFill>
                  <a:srgbClr val="000099"/>
                </a:solidFill>
                <a:latin typeface="+mj-lt"/>
              </a:rPr>
              <a:t>19</a:t>
            </a:r>
            <a:r>
              <a:rPr lang="fr-FR" sz="1500" b="1" baseline="30000" dirty="0" smtClean="0">
                <a:solidFill>
                  <a:srgbClr val="000099"/>
                </a:solidFill>
                <a:latin typeface="+mj-lt"/>
              </a:rPr>
              <a:t>e</a:t>
            </a:r>
            <a:r>
              <a:rPr lang="fr-FR" sz="1500" b="1" dirty="0" smtClean="0">
                <a:solidFill>
                  <a:srgbClr val="000099"/>
                </a:solidFill>
                <a:latin typeface="+mj-lt"/>
              </a:rPr>
              <a:t> s. utilisant </a:t>
            </a:r>
            <a:r>
              <a:rPr lang="fr-FR" sz="1500" b="1" dirty="0" smtClean="0">
                <a:solidFill>
                  <a:srgbClr val="000099"/>
                </a:solidFill>
                <a:latin typeface="+mj-lt"/>
              </a:rPr>
              <a:t>l’acier </a:t>
            </a:r>
            <a:r>
              <a:rPr lang="fr-FR" sz="1500" b="1" dirty="0" smtClean="0">
                <a:solidFill>
                  <a:srgbClr val="000099"/>
                </a:solidFill>
                <a:latin typeface="+mj-lt"/>
              </a:rPr>
              <a:t>et le verre</a:t>
            </a:r>
            <a:endParaRPr lang="fr-FR" sz="1500" b="1" dirty="0">
              <a:solidFill>
                <a:srgbClr val="000099"/>
              </a:solidFill>
              <a:latin typeface="+mj-lt"/>
            </a:endParaRPr>
          </a:p>
        </p:txBody>
      </p:sp>
      <p:sp>
        <p:nvSpPr>
          <p:cNvPr id="26" name="TextBox 25"/>
          <p:cNvSpPr txBox="1"/>
          <p:nvPr/>
        </p:nvSpPr>
        <p:spPr>
          <a:xfrm>
            <a:off x="6099408" y="6085743"/>
            <a:ext cx="2628000" cy="54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fr-FR" sz="1500" b="1" dirty="0">
                <a:solidFill>
                  <a:srgbClr val="000099"/>
                </a:solidFill>
                <a:latin typeface="+mj-lt"/>
              </a:rPr>
              <a:t>Architecture du </a:t>
            </a:r>
            <a:r>
              <a:rPr lang="fr-FR" sz="1500" b="1" dirty="0" smtClean="0">
                <a:solidFill>
                  <a:srgbClr val="000099"/>
                </a:solidFill>
                <a:latin typeface="+mj-lt"/>
              </a:rPr>
              <a:t>20</a:t>
            </a:r>
            <a:r>
              <a:rPr lang="fr-FR" sz="1500" b="1" baseline="30000" dirty="0" smtClean="0">
                <a:solidFill>
                  <a:srgbClr val="000099"/>
                </a:solidFill>
                <a:latin typeface="+mj-lt"/>
              </a:rPr>
              <a:t>e</a:t>
            </a:r>
            <a:r>
              <a:rPr lang="fr-FR" sz="1500" b="1" dirty="0" smtClean="0">
                <a:solidFill>
                  <a:srgbClr val="000099"/>
                </a:solidFill>
                <a:latin typeface="+mj-lt"/>
              </a:rPr>
              <a:t> </a:t>
            </a:r>
            <a:r>
              <a:rPr lang="fr-FR" sz="1500" b="1" dirty="0">
                <a:solidFill>
                  <a:srgbClr val="000099"/>
                </a:solidFill>
                <a:latin typeface="+mj-lt"/>
              </a:rPr>
              <a:t>s.</a:t>
            </a:r>
            <a:endParaRPr lang="en-GB" sz="1500" b="1" dirty="0">
              <a:solidFill>
                <a:srgbClr val="000099"/>
              </a:solidFill>
              <a:latin typeface="+mj-lt"/>
            </a:endParaRP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billets en euros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052736"/>
            <a:ext cx="2583373" cy="923330"/>
          </a:xfrm>
          <a:prstGeom prst="rect">
            <a:avLst/>
          </a:prstGeom>
        </p:spPr>
        <p:txBody>
          <a:bodyPr wrap="square">
            <a:spAutoFit/>
          </a:bodyPr>
          <a:lstStyle/>
          <a:p>
            <a:pPr algn="ctr"/>
            <a:r>
              <a:rPr lang="fr-FR" b="1" dirty="0">
                <a:solidFill>
                  <a:srgbClr val="000099"/>
                </a:solidFill>
                <a:latin typeface="+mj-lt"/>
              </a:rPr>
              <a:t>Ils représentent des fenêtres, des portails et des </a:t>
            </a:r>
            <a:r>
              <a:rPr lang="fr-FR" b="1" dirty="0" smtClean="0">
                <a:solidFill>
                  <a:srgbClr val="000099"/>
                </a:solidFill>
                <a:latin typeface="+mj-lt"/>
              </a:rPr>
              <a:t>ponts. </a:t>
            </a:r>
            <a:endParaRPr lang="fr-FR" b="1" dirty="0">
              <a:solidFill>
                <a:srgbClr val="000099"/>
              </a:solidFill>
              <a:latin typeface="+mj-lt"/>
            </a:endParaRP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883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509120"/>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509120"/>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509120"/>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254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4</a:t>
            </a:fld>
            <a:endParaRPr lang="fr-FR" dirty="0">
              <a:solidFill>
                <a:srgbClr val="000099"/>
              </a:solidFill>
              <a:latin typeface="+mj-lt"/>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8"/>
            <a:ext cx="3312000" cy="1179194"/>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fr-FR" sz="1500" b="1" dirty="0">
                <a:solidFill>
                  <a:srgbClr val="000099"/>
                </a:solidFill>
                <a:latin typeface="+mj-lt"/>
              </a:rPr>
              <a:t>Quant aux ponts, ils symbolisent le lien qui unit non seulement les peuples européens entre eux, mais aussi </a:t>
            </a:r>
            <a:r>
              <a:rPr lang="fr-FR" sz="1500" b="1" dirty="0" smtClean="0">
                <a:solidFill>
                  <a:srgbClr val="000099"/>
                </a:solidFill>
                <a:latin typeface="+mj-lt"/>
              </a:rPr>
              <a:t>l’Europe </a:t>
            </a:r>
            <a:r>
              <a:rPr lang="fr-FR" sz="1500" b="1" dirty="0">
                <a:solidFill>
                  <a:srgbClr val="000099"/>
                </a:solidFill>
                <a:latin typeface="+mj-lt"/>
              </a:rPr>
              <a:t>avec le reste du monde.</a:t>
            </a:r>
          </a:p>
        </p:txBody>
      </p:sp>
      <p:grpSp>
        <p:nvGrpSpPr>
          <p:cNvPr id="3" name="Gruppieren 2"/>
          <p:cNvGrpSpPr/>
          <p:nvPr/>
        </p:nvGrpSpPr>
        <p:grpSpPr>
          <a:xfrm>
            <a:off x="5652488" y="1397010"/>
            <a:ext cx="3312000" cy="1015663"/>
            <a:chOff x="5436096" y="1397010"/>
            <a:chExt cx="3312000" cy="1015663"/>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j-lt"/>
                </a:rPr>
                <a:t>   </a:t>
              </a:r>
            </a:p>
          </p:txBody>
        </p:sp>
        <p:sp>
          <p:nvSpPr>
            <p:cNvPr id="4" name="Rechteck 3"/>
            <p:cNvSpPr/>
            <p:nvPr/>
          </p:nvSpPr>
          <p:spPr>
            <a:xfrm>
              <a:off x="5436096" y="1397010"/>
              <a:ext cx="3311975" cy="1015663"/>
            </a:xfrm>
            <a:prstGeom prst="rect">
              <a:avLst/>
            </a:prstGeom>
          </p:spPr>
          <p:txBody>
            <a:bodyPr wrap="square" anchor="ctr" anchorCtr="0">
              <a:noAutofit/>
            </a:bodyPr>
            <a:lstStyle/>
            <a:p>
              <a:pPr algn="ctr">
                <a:lnSpc>
                  <a:spcPct val="90000"/>
                </a:lnSpc>
              </a:pPr>
              <a:r>
                <a:rPr lang="fr-FR" altLang="de-DE" sz="1500" b="1" dirty="0">
                  <a:solidFill>
                    <a:srgbClr val="000099"/>
                  </a:solidFill>
                  <a:latin typeface="+mj-lt"/>
                </a:rPr>
                <a:t>Les fenêtres et les portails symbolisent </a:t>
              </a:r>
              <a:r>
                <a:rPr lang="fr-FR" altLang="de-DE" sz="1500" b="1" dirty="0" smtClean="0">
                  <a:solidFill>
                    <a:srgbClr val="000099"/>
                  </a:solidFill>
                  <a:latin typeface="+mj-lt"/>
                </a:rPr>
                <a:t>l’esprit d’ouverture </a:t>
              </a:r>
              <a:r>
                <a:rPr lang="fr-FR" altLang="de-DE" sz="1500" b="1" dirty="0">
                  <a:solidFill>
                    <a:srgbClr val="000099"/>
                  </a:solidFill>
                  <a:latin typeface="+mj-lt"/>
                </a:rPr>
                <a:t>et de coopération qui règne au sein de </a:t>
              </a:r>
              <a:r>
                <a:rPr lang="fr-FR" altLang="de-DE" sz="1500" b="1" dirty="0" smtClean="0">
                  <a:solidFill>
                    <a:srgbClr val="000099"/>
                  </a:solidFill>
                  <a:latin typeface="+mj-lt"/>
                </a:rPr>
                <a:t>l’Union </a:t>
              </a:r>
              <a:r>
                <a:rPr lang="fr-FR" altLang="de-DE" sz="1500" b="1" dirty="0">
                  <a:solidFill>
                    <a:srgbClr val="000099"/>
                  </a:solidFill>
                  <a:latin typeface="+mj-lt"/>
                </a:rPr>
                <a:t>européenne.</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447839" y="5285522"/>
            <a:ext cx="1067919" cy="72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5</a:t>
            </a:fld>
            <a:endParaRPr lang="fr-FR" dirty="0">
              <a:solidFill>
                <a:srgbClr val="000099"/>
              </a:solidFill>
              <a:latin typeface="+mj-lt"/>
            </a:endParaRPr>
          </a:p>
        </p:txBody>
      </p:sp>
      <p:sp>
        <p:nvSpPr>
          <p:cNvPr id="14"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billets en euros </a:t>
            </a: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41368"/>
            <a:ext cx="2340000" cy="9000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eaLnBrk="0" hangingPunct="0">
              <a:spcBef>
                <a:spcPct val="20000"/>
              </a:spcBef>
            </a:pPr>
            <a:r>
              <a:rPr lang="en-GB" sz="1500" b="1" dirty="0">
                <a:solidFill>
                  <a:srgbClr val="000099"/>
                </a:solidFill>
                <a:latin typeface="+mj-lt"/>
              </a:rPr>
              <a:t>Un portrait </a:t>
            </a:r>
            <a:r>
              <a:rPr lang="en-GB" sz="1500" b="1" dirty="0" err="1" smtClean="0">
                <a:solidFill>
                  <a:srgbClr val="000099"/>
                </a:solidFill>
                <a:latin typeface="+mj-lt"/>
              </a:rPr>
              <a:t>d’Europe</a:t>
            </a:r>
            <a:r>
              <a:rPr lang="en-GB" sz="1500" b="1" dirty="0" smtClean="0">
                <a:solidFill>
                  <a:srgbClr val="000099"/>
                </a:solidFill>
                <a:latin typeface="+mj-lt"/>
              </a:rPr>
              <a:t> </a:t>
            </a:r>
            <a:r>
              <a:rPr lang="en-GB" sz="1500" b="1" dirty="0" err="1">
                <a:solidFill>
                  <a:srgbClr val="000099"/>
                </a:solidFill>
                <a:latin typeface="+mj-lt"/>
              </a:rPr>
              <a:t>est</a:t>
            </a:r>
            <a:r>
              <a:rPr lang="en-GB" sz="1500" b="1" dirty="0">
                <a:solidFill>
                  <a:srgbClr val="000099"/>
                </a:solidFill>
                <a:latin typeface="+mj-lt"/>
              </a:rPr>
              <a:t> </a:t>
            </a:r>
            <a:r>
              <a:rPr lang="en-GB" sz="1500" b="1" dirty="0" err="1">
                <a:solidFill>
                  <a:srgbClr val="000099"/>
                </a:solidFill>
                <a:latin typeface="+mj-lt"/>
              </a:rPr>
              <a:t>intégré</a:t>
            </a:r>
            <a:r>
              <a:rPr lang="en-GB" sz="1500" b="1" dirty="0">
                <a:solidFill>
                  <a:srgbClr val="000099"/>
                </a:solidFill>
                <a:latin typeface="+mj-lt"/>
              </a:rPr>
              <a:t> </a:t>
            </a:r>
            <a:r>
              <a:rPr lang="en-GB" sz="1500" b="1" dirty="0" err="1">
                <a:solidFill>
                  <a:srgbClr val="000099"/>
                </a:solidFill>
                <a:latin typeface="+mj-lt"/>
              </a:rPr>
              <a:t>dans</a:t>
            </a:r>
            <a:r>
              <a:rPr lang="en-GB" sz="1500" b="1" dirty="0">
                <a:solidFill>
                  <a:srgbClr val="000099"/>
                </a:solidFill>
                <a:latin typeface="+mj-lt"/>
              </a:rPr>
              <a:t> les </a:t>
            </a:r>
            <a:r>
              <a:rPr lang="en-GB" sz="1500" b="1" dirty="0" err="1">
                <a:solidFill>
                  <a:srgbClr val="000099"/>
                </a:solidFill>
                <a:latin typeface="+mj-lt"/>
              </a:rPr>
              <a:t>signes</a:t>
            </a:r>
            <a:r>
              <a:rPr lang="en-GB" sz="1500" b="1" dirty="0">
                <a:solidFill>
                  <a:srgbClr val="000099"/>
                </a:solidFill>
                <a:latin typeface="+mj-lt"/>
              </a:rPr>
              <a:t> de </a:t>
            </a:r>
            <a:r>
              <a:rPr lang="en-GB" sz="1500" b="1" dirty="0" err="1">
                <a:solidFill>
                  <a:srgbClr val="000099"/>
                </a:solidFill>
                <a:latin typeface="+mj-lt"/>
              </a:rPr>
              <a:t>sécurité</a:t>
            </a:r>
            <a:r>
              <a:rPr lang="en-GB" sz="1500" b="1" dirty="0">
                <a:solidFill>
                  <a:srgbClr val="000099"/>
                </a:solidFill>
                <a:latin typeface="+mj-lt"/>
              </a:rPr>
              <a:t> des nouveaux </a:t>
            </a:r>
            <a:r>
              <a:rPr lang="en-GB" sz="1500" b="1" dirty="0" smtClean="0">
                <a:solidFill>
                  <a:srgbClr val="000099"/>
                </a:solidFill>
                <a:latin typeface="+mj-lt"/>
              </a:rPr>
              <a:t>billets. </a:t>
            </a:r>
            <a:endParaRPr lang="en-GB" sz="1500" b="1" dirty="0">
              <a:solidFill>
                <a:srgbClr val="000099"/>
              </a:solidFill>
              <a:latin typeface="+mj-lt"/>
            </a:endParaRP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a:solidFill>
                  <a:srgbClr val="000099"/>
                </a:solidFill>
                <a:latin typeface="+mj-lt"/>
              </a:rPr>
              <a:t>Europe</a:t>
            </a: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795099" y="1216184"/>
            <a:ext cx="3001037" cy="1477328"/>
          </a:xfrm>
          <a:prstGeom prst="rect">
            <a:avLst/>
          </a:prstGeom>
        </p:spPr>
        <p:txBody>
          <a:bodyPr wrap="square">
            <a:spAutoFit/>
          </a:bodyPr>
          <a:lstStyle/>
          <a:p>
            <a:pPr algn="ctr"/>
            <a:r>
              <a:rPr lang="fr-FR" sz="1500" b="1" dirty="0">
                <a:solidFill>
                  <a:srgbClr val="000099"/>
                </a:solidFill>
                <a:latin typeface="+mj-lt"/>
              </a:rPr>
              <a:t>Bonjour ! </a:t>
            </a:r>
          </a:p>
          <a:p>
            <a:pPr algn="ctr"/>
            <a:r>
              <a:rPr lang="fr-FR" sz="1500" b="1" dirty="0">
                <a:solidFill>
                  <a:srgbClr val="000099"/>
                </a:solidFill>
                <a:latin typeface="+mj-lt"/>
              </a:rPr>
              <a:t>Je </a:t>
            </a:r>
            <a:r>
              <a:rPr lang="fr-FR" sz="1500" b="1" dirty="0" smtClean="0">
                <a:solidFill>
                  <a:srgbClr val="000099"/>
                </a:solidFill>
                <a:latin typeface="+mj-lt"/>
              </a:rPr>
              <a:t>m’appelle </a:t>
            </a:r>
            <a:r>
              <a:rPr lang="fr-FR" sz="1500" b="1" dirty="0">
                <a:solidFill>
                  <a:srgbClr val="000099"/>
                </a:solidFill>
                <a:latin typeface="+mj-lt"/>
              </a:rPr>
              <a:t>Europe. </a:t>
            </a:r>
          </a:p>
          <a:p>
            <a:pPr algn="ctr"/>
            <a:r>
              <a:rPr lang="fr-FR" sz="1500" b="1" dirty="0">
                <a:solidFill>
                  <a:srgbClr val="000099"/>
                </a:solidFill>
                <a:latin typeface="+mj-lt"/>
              </a:rPr>
              <a:t>Je suis une princesse de la mythologie grecque. </a:t>
            </a:r>
          </a:p>
          <a:p>
            <a:pPr algn="ctr"/>
            <a:r>
              <a:rPr lang="fr-FR" sz="1500" b="1" dirty="0" smtClean="0">
                <a:solidFill>
                  <a:srgbClr val="000099"/>
                </a:solidFill>
                <a:latin typeface="+mj-lt"/>
              </a:rPr>
              <a:t>J’ai </a:t>
            </a:r>
            <a:r>
              <a:rPr lang="fr-FR" sz="1500" b="1" dirty="0">
                <a:solidFill>
                  <a:srgbClr val="000099"/>
                </a:solidFill>
                <a:latin typeface="+mj-lt"/>
              </a:rPr>
              <a:t>donné mon nom au continent européen.</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6</a:t>
            </a:fld>
            <a:endParaRPr lang="fr-FR" dirty="0">
              <a:solidFill>
                <a:srgbClr val="000099"/>
              </a:solidFill>
              <a:latin typeface="+mj-lt"/>
            </a:endParaRPr>
          </a:p>
        </p:txBody>
      </p:sp>
      <p:sp>
        <p:nvSpPr>
          <p:cNvPr id="5" name="Rechteck 4"/>
          <p:cNvSpPr/>
          <p:nvPr/>
        </p:nvSpPr>
        <p:spPr>
          <a:xfrm>
            <a:off x="3563888" y="5841369"/>
            <a:ext cx="2340000" cy="9000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 name="Textfeld 2"/>
          <p:cNvSpPr txBox="1"/>
          <p:nvPr/>
        </p:nvSpPr>
        <p:spPr>
          <a:xfrm>
            <a:off x="3563888" y="5913376"/>
            <a:ext cx="2340000" cy="784830"/>
          </a:xfrm>
          <a:prstGeom prst="rect">
            <a:avLst/>
          </a:prstGeom>
          <a:noFill/>
        </p:spPr>
        <p:txBody>
          <a:bodyPr wrap="square" rtlCol="0">
            <a:spAutoFit/>
          </a:bodyPr>
          <a:lstStyle/>
          <a:p>
            <a:pPr marL="0" indent="0" algn="ctr">
              <a:buFontTx/>
              <a:buNone/>
            </a:pPr>
            <a:r>
              <a:rPr lang="fr-FR" sz="1500" b="1" kern="0" dirty="0">
                <a:solidFill>
                  <a:srgbClr val="000099"/>
                </a:solidFill>
                <a:latin typeface="+mj-lt"/>
              </a:rPr>
              <a:t>Vase </a:t>
            </a:r>
            <a:r>
              <a:rPr lang="fr-FR" sz="1500" b="1" kern="0" dirty="0" smtClean="0">
                <a:solidFill>
                  <a:srgbClr val="000099"/>
                </a:solidFill>
                <a:latin typeface="+mj-lt"/>
              </a:rPr>
              <a:t>grec présentant Europe </a:t>
            </a:r>
            <a:br>
              <a:rPr lang="fr-FR" sz="1500" b="1" kern="0" dirty="0" smtClean="0">
                <a:solidFill>
                  <a:srgbClr val="000099"/>
                </a:solidFill>
                <a:latin typeface="+mj-lt"/>
              </a:rPr>
            </a:br>
            <a:r>
              <a:rPr lang="fr-FR" sz="1500" b="1" kern="0" dirty="0" smtClean="0">
                <a:solidFill>
                  <a:srgbClr val="000099"/>
                </a:solidFill>
                <a:latin typeface="+mj-lt"/>
              </a:rPr>
              <a:t>(musée </a:t>
            </a:r>
            <a:r>
              <a:rPr lang="fr-FR" sz="1500" b="1" kern="0" dirty="0">
                <a:solidFill>
                  <a:srgbClr val="000099"/>
                </a:solidFill>
                <a:latin typeface="+mj-lt"/>
              </a:rPr>
              <a:t>du </a:t>
            </a:r>
            <a:r>
              <a:rPr lang="fr-FR" sz="1500" b="1" kern="0" dirty="0" smtClean="0">
                <a:solidFill>
                  <a:srgbClr val="000099"/>
                </a:solidFill>
                <a:latin typeface="+mj-lt"/>
              </a:rPr>
              <a:t>Louvre)</a:t>
            </a:r>
            <a:endParaRPr lang="fr-FR" sz="1500" b="1" kern="0" dirty="0">
              <a:solidFill>
                <a:srgbClr val="000099"/>
              </a:solidFill>
              <a:latin typeface="+mj-lt"/>
            </a:endParaRP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60747" cy="1551014"/>
            <a:chOff x="4546283" y="1427616"/>
            <a:chExt cx="1560747" cy="1551014"/>
          </a:xfrm>
          <a:effectLst>
            <a:outerShdw blurRad="50800" dist="38100" dir="16200000" algn="ctr" rotWithShape="0">
              <a:srgbClr val="000000">
                <a:alpha val="40000"/>
              </a:srgb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788024" y="1689760"/>
              <a:ext cx="1172535" cy="584775"/>
            </a:xfrm>
            <a:prstGeom prst="rect">
              <a:avLst/>
            </a:prstGeom>
          </p:spPr>
          <p:txBody>
            <a:bodyPr wrap="square">
              <a:spAutoFit/>
            </a:bodyPr>
            <a:lstStyle/>
            <a:p>
              <a:pPr algn="ctr"/>
              <a:r>
                <a:rPr lang="en-GB" sz="1600" b="1" dirty="0">
                  <a:solidFill>
                    <a:srgbClr val="000099"/>
                  </a:solidFill>
                  <a:latin typeface="+mj-lt"/>
                </a:rPr>
                <a:t>de le </a:t>
              </a:r>
              <a:r>
                <a:rPr lang="en-GB" sz="1600" b="1" dirty="0" err="1" smtClean="0">
                  <a:solidFill>
                    <a:srgbClr val="000099"/>
                  </a:solidFill>
                  <a:latin typeface="+mj-lt"/>
                </a:rPr>
                <a:t>regarder</a:t>
              </a:r>
              <a:endParaRPr lang="en-GB" sz="1600" b="1" dirty="0">
                <a:solidFill>
                  <a:srgbClr val="000099"/>
                </a:solidFill>
                <a:latin typeface="+mj-lt"/>
              </a:endParaRP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20" name="Text Box 45"/>
          <p:cNvSpPr txBox="1">
            <a:spLocks noChangeArrowheads="1"/>
          </p:cNvSpPr>
          <p:nvPr/>
        </p:nvSpPr>
        <p:spPr bwMode="auto">
          <a:xfrm>
            <a:off x="251520" y="5809738"/>
            <a:ext cx="2196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3600" b="1" dirty="0" err="1" smtClean="0">
                <a:solidFill>
                  <a:srgbClr val="000099"/>
                </a:solidFill>
                <a:latin typeface="+mj-lt"/>
              </a:rPr>
              <a:t>Toucher</a:t>
            </a:r>
            <a:endParaRPr lang="en-US" altLang="de-DE" sz="36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sz="3600" dirty="0">
                <a:latin typeface="+mj-lt"/>
              </a:rPr>
              <a:t> </a:t>
            </a:r>
            <a:r>
              <a:rPr lang="fr-FR" altLang="de-DE" sz="3600" b="1" dirty="0">
                <a:solidFill>
                  <a:srgbClr val="000099"/>
                </a:solidFill>
                <a:latin typeface="+mj-lt"/>
              </a:rPr>
              <a:t>Comment vérifier </a:t>
            </a:r>
          </a:p>
          <a:p>
            <a:pPr algn="ctr" eaLnBrk="1" hangingPunct="1">
              <a:spcBef>
                <a:spcPts val="0"/>
              </a:spcBef>
            </a:pPr>
            <a:r>
              <a:rPr lang="fr-FR" altLang="de-DE" sz="3600" b="1" dirty="0" smtClean="0">
                <a:solidFill>
                  <a:srgbClr val="000099"/>
                </a:solidFill>
                <a:latin typeface="+mj-lt"/>
              </a:rPr>
              <a:t>l’authenticité d’un </a:t>
            </a:r>
            <a:r>
              <a:rPr lang="fr-FR" altLang="de-DE" sz="3600" b="1" dirty="0">
                <a:solidFill>
                  <a:srgbClr val="000099"/>
                </a:solidFill>
                <a:latin typeface="+mj-lt"/>
              </a:rPr>
              <a:t>billet ? </a:t>
            </a:r>
          </a:p>
        </p:txBody>
      </p:sp>
      <p:grpSp>
        <p:nvGrpSpPr>
          <p:cNvPr id="4" name="Gruppieren 3"/>
          <p:cNvGrpSpPr/>
          <p:nvPr/>
        </p:nvGrpSpPr>
        <p:grpSpPr>
          <a:xfrm>
            <a:off x="1657492" y="1508640"/>
            <a:ext cx="1769837" cy="1542493"/>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57481" y="1733907"/>
              <a:ext cx="1402832" cy="830997"/>
            </a:xfrm>
            <a:prstGeom prst="rect">
              <a:avLst/>
            </a:prstGeom>
          </p:spPr>
          <p:txBody>
            <a:bodyPr wrap="square">
              <a:spAutoFit/>
            </a:bodyPr>
            <a:lstStyle/>
            <a:p>
              <a:pPr algn="ctr"/>
              <a:r>
                <a:rPr lang="fr-FR" sz="1600" b="1" dirty="0" smtClean="0">
                  <a:solidFill>
                    <a:srgbClr val="000099"/>
                  </a:solidFill>
                  <a:latin typeface="+mj-lt"/>
                </a:rPr>
                <a:t>C’est </a:t>
              </a:r>
              <a:r>
                <a:rPr lang="fr-FR" sz="1600" b="1" dirty="0">
                  <a:solidFill>
                    <a:srgbClr val="000099"/>
                  </a:solidFill>
                  <a:latin typeface="+mj-lt"/>
                </a:rPr>
                <a:t>facile !</a:t>
              </a:r>
            </a:p>
            <a:p>
              <a:pPr algn="ctr"/>
              <a:r>
                <a:rPr lang="fr-FR" sz="1600" b="1" dirty="0">
                  <a:solidFill>
                    <a:srgbClr val="000099"/>
                  </a:solidFill>
                  <a:latin typeface="+mj-lt"/>
                </a:rPr>
                <a:t>  Il suffit de le toucher,</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7</a:t>
            </a:fld>
            <a:endParaRPr lang="fr-FR" dirty="0">
              <a:solidFill>
                <a:srgbClr val="000099"/>
              </a:solidFill>
              <a:latin typeface="+mj-lt"/>
            </a:endParaRPr>
          </a:p>
        </p:txBody>
      </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6">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291622" y="5805264"/>
            <a:ext cx="2196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3600" b="1" dirty="0" err="1">
                <a:solidFill>
                  <a:srgbClr val="000099"/>
                </a:solidFill>
                <a:latin typeface="+mj-lt"/>
              </a:rPr>
              <a:t>Regarder</a:t>
            </a:r>
            <a:endParaRPr lang="en-GB" altLang="de-DE" sz="3600" b="1" dirty="0">
              <a:solidFill>
                <a:srgbClr val="000099"/>
              </a:solidFill>
              <a:latin typeface="+mj-lt"/>
            </a:endParaRPr>
          </a:p>
        </p:txBody>
      </p:sp>
      <p:grpSp>
        <p:nvGrpSpPr>
          <p:cNvPr id="22" name="Gruppieren 21"/>
          <p:cNvGrpSpPr/>
          <p:nvPr/>
        </p:nvGrpSpPr>
        <p:grpSpPr>
          <a:xfrm rot="1568704">
            <a:off x="6148394" y="1447364"/>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821950" y="1152284"/>
              <a:ext cx="2208157" cy="598643"/>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1600" b="1" dirty="0">
                  <a:solidFill>
                    <a:srgbClr val="000099"/>
                  </a:solidFill>
                  <a:latin typeface="+mj-lt"/>
                </a:rPr>
                <a:t>et de </a:t>
              </a:r>
              <a:r>
                <a:rPr lang="de-DE" altLang="de-DE" sz="1600" b="1" dirty="0" err="1" smtClean="0">
                  <a:solidFill>
                    <a:srgbClr val="000099"/>
                  </a:solidFill>
                  <a:latin typeface="+mj-lt"/>
                </a:rPr>
                <a:t>l’incliner</a:t>
              </a:r>
              <a:r>
                <a:rPr lang="de-DE" altLang="de-DE" sz="1600" b="1" dirty="0">
                  <a:solidFill>
                    <a:srgbClr val="000099"/>
                  </a:solidFill>
                  <a:latin typeface="+mj-lt"/>
                </a:rPr>
                <a:t>.</a:t>
              </a:r>
            </a:p>
          </p:txBody>
        </p:sp>
      </p:gr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56795"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804248" y="5805264"/>
            <a:ext cx="2196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3600" b="1" dirty="0">
                <a:solidFill>
                  <a:srgbClr val="000099"/>
                </a:solidFill>
                <a:latin typeface="+mj-lt"/>
              </a:rPr>
              <a:t>Incliner</a:t>
            </a: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2996952"/>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3"/>
            <a:ext cx="7560840"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TOUCHER</a:t>
            </a:r>
          </a:p>
          <a:p>
            <a:pPr algn="ctr"/>
            <a:r>
              <a:rPr lang="en-US" altLang="de-DE" dirty="0">
                <a:solidFill>
                  <a:srgbClr val="000099"/>
                </a:solidFill>
                <a:latin typeface="+mj-lt"/>
              </a:rPr>
              <a:t>Le </a:t>
            </a:r>
            <a:r>
              <a:rPr lang="en-US" altLang="de-DE" dirty="0" err="1">
                <a:solidFill>
                  <a:srgbClr val="000099"/>
                </a:solidFill>
                <a:latin typeface="+mj-lt"/>
              </a:rPr>
              <a:t>papier</a:t>
            </a:r>
            <a:r>
              <a:rPr lang="en-US" altLang="de-DE" dirty="0">
                <a:solidFill>
                  <a:srgbClr val="000099"/>
                </a:solidFill>
                <a:latin typeface="+mj-lt"/>
              </a:rPr>
              <a:t> </a:t>
            </a:r>
            <a:r>
              <a:rPr lang="en-US" altLang="de-DE" dirty="0" err="1">
                <a:solidFill>
                  <a:srgbClr val="000099"/>
                </a:solidFill>
                <a:latin typeface="+mj-lt"/>
              </a:rPr>
              <a:t>est</a:t>
            </a:r>
            <a:r>
              <a:rPr lang="en-US" altLang="de-DE" dirty="0">
                <a:solidFill>
                  <a:srgbClr val="000099"/>
                </a:solidFill>
                <a:latin typeface="+mj-lt"/>
              </a:rPr>
              <a:t> </a:t>
            </a:r>
            <a:r>
              <a:rPr lang="en-US" altLang="de-DE" dirty="0" err="1">
                <a:solidFill>
                  <a:srgbClr val="000099"/>
                </a:solidFill>
                <a:latin typeface="+mj-lt"/>
              </a:rPr>
              <a:t>ferme</a:t>
            </a:r>
            <a:r>
              <a:rPr lang="en-US" altLang="de-DE" dirty="0">
                <a:solidFill>
                  <a:srgbClr val="000099"/>
                </a:solidFill>
                <a:latin typeface="+mj-lt"/>
              </a:rPr>
              <a:t> et </a:t>
            </a:r>
            <a:r>
              <a:rPr lang="en-US" altLang="de-DE" dirty="0" err="1">
                <a:solidFill>
                  <a:srgbClr val="000099"/>
                </a:solidFill>
                <a:latin typeface="+mj-lt"/>
              </a:rPr>
              <a:t>craquant</a:t>
            </a:r>
            <a:r>
              <a:rPr lang="en-US" altLang="de-DE" dirty="0">
                <a:solidFill>
                  <a:srgbClr val="000099"/>
                </a:solidFill>
                <a:latin typeface="+mj-lt"/>
              </a:rPr>
              <a:t>. </a:t>
            </a:r>
            <a:endParaRPr lang="fr-FR" altLang="de-DE" dirty="0">
              <a:solidFill>
                <a:srgbClr val="000099"/>
              </a:solidFill>
              <a:latin typeface="+mj-lt"/>
            </a:endParaRPr>
          </a:p>
          <a:p>
            <a:pPr algn="ctr"/>
            <a:r>
              <a:rPr lang="en-US" altLang="de-DE" dirty="0">
                <a:solidFill>
                  <a:srgbClr val="000099"/>
                </a:solidFill>
                <a:latin typeface="+mj-lt"/>
              </a:rPr>
              <a:t>Le billet </a:t>
            </a:r>
            <a:r>
              <a:rPr lang="en-US" altLang="de-DE" dirty="0" err="1">
                <a:solidFill>
                  <a:srgbClr val="000099"/>
                </a:solidFill>
                <a:latin typeface="+mj-lt"/>
              </a:rPr>
              <a:t>comporte</a:t>
            </a:r>
            <a:r>
              <a:rPr lang="en-US" altLang="de-DE" dirty="0">
                <a:solidFill>
                  <a:srgbClr val="000099"/>
                </a:solidFill>
                <a:latin typeface="+mj-lt"/>
              </a:rPr>
              <a:t> </a:t>
            </a:r>
            <a:r>
              <a:rPr lang="en-US" altLang="de-DE" dirty="0" err="1">
                <a:solidFill>
                  <a:srgbClr val="000099"/>
                </a:solidFill>
                <a:latin typeface="+mj-lt"/>
              </a:rPr>
              <a:t>une</a:t>
            </a:r>
            <a:r>
              <a:rPr lang="en-US" altLang="de-DE" dirty="0">
                <a:solidFill>
                  <a:srgbClr val="000099"/>
                </a:solidFill>
                <a:latin typeface="+mj-lt"/>
              </a:rPr>
              <a:t> </a:t>
            </a:r>
            <a:r>
              <a:rPr lang="en-US" altLang="de-DE" b="1" dirty="0">
                <a:solidFill>
                  <a:srgbClr val="000099"/>
                </a:solidFill>
                <a:latin typeface="+mj-lt"/>
              </a:rPr>
              <a:t>impression </a:t>
            </a:r>
            <a:r>
              <a:rPr lang="en-US" altLang="de-DE" b="1" dirty="0" err="1">
                <a:solidFill>
                  <a:srgbClr val="000099"/>
                </a:solidFill>
                <a:latin typeface="+mj-lt"/>
              </a:rPr>
              <a:t>en</a:t>
            </a:r>
            <a:r>
              <a:rPr lang="en-US" altLang="de-DE" b="1" dirty="0">
                <a:solidFill>
                  <a:srgbClr val="000099"/>
                </a:solidFill>
                <a:latin typeface="+mj-lt"/>
              </a:rPr>
              <a:t> relief</a:t>
            </a:r>
            <a:r>
              <a:rPr lang="en-US" altLang="de-DE" dirty="0">
                <a:solidFill>
                  <a:srgbClr val="000099"/>
                </a:solidFill>
                <a:latin typeface="+mj-lt"/>
              </a:rPr>
              <a:t> </a:t>
            </a:r>
            <a:r>
              <a:rPr lang="en-US" altLang="de-DE" dirty="0" err="1">
                <a:solidFill>
                  <a:srgbClr val="000099"/>
                </a:solidFill>
                <a:latin typeface="+mj-lt"/>
              </a:rPr>
              <a:t>sur</a:t>
            </a:r>
            <a:r>
              <a:rPr lang="en-US" altLang="de-DE" dirty="0">
                <a:solidFill>
                  <a:srgbClr val="000099"/>
                </a:solidFill>
                <a:latin typeface="+mj-lt"/>
              </a:rPr>
              <a:t> les bordures, </a:t>
            </a:r>
            <a:r>
              <a:rPr lang="en-US" altLang="de-DE" dirty="0" smtClean="0">
                <a:solidFill>
                  <a:srgbClr val="000099"/>
                </a:solidFill>
                <a:latin typeface="+mj-lt"/>
              </a:rPr>
              <a:t>à gauche</a:t>
            </a:r>
            <a:br>
              <a:rPr lang="en-US" altLang="de-DE" dirty="0" smtClean="0">
                <a:solidFill>
                  <a:srgbClr val="000099"/>
                </a:solidFill>
                <a:latin typeface="+mj-lt"/>
              </a:rPr>
            </a:br>
            <a:r>
              <a:rPr lang="en-US" altLang="de-DE" dirty="0" smtClean="0">
                <a:solidFill>
                  <a:srgbClr val="000099"/>
                </a:solidFill>
                <a:latin typeface="+mj-lt"/>
              </a:rPr>
              <a:t> </a:t>
            </a:r>
            <a:r>
              <a:rPr lang="en-US" altLang="de-DE" dirty="0">
                <a:solidFill>
                  <a:srgbClr val="000099"/>
                </a:solidFill>
                <a:latin typeface="+mj-lt"/>
              </a:rPr>
              <a:t>et à </a:t>
            </a:r>
            <a:r>
              <a:rPr lang="en-US" altLang="de-DE" dirty="0" err="1">
                <a:solidFill>
                  <a:srgbClr val="000099"/>
                </a:solidFill>
                <a:latin typeface="+mj-lt"/>
              </a:rPr>
              <a:t>droite</a:t>
            </a:r>
            <a:r>
              <a:rPr lang="en-US" altLang="de-DE" dirty="0">
                <a:solidFill>
                  <a:srgbClr val="000099"/>
                </a:solidFill>
                <a:latin typeface="+mj-lt"/>
              </a:rPr>
              <a:t>.</a:t>
            </a:r>
            <a:endParaRPr lang="fr-FR" altLang="de-DE" dirty="0">
              <a:solidFill>
                <a:srgbClr val="000099"/>
              </a:solidFill>
              <a:latin typeface="+mj-lt"/>
            </a:endParaRPr>
          </a:p>
        </p:txBody>
      </p:sp>
      <p:sp>
        <p:nvSpPr>
          <p:cNvPr id="17" name="Rechteck 16"/>
          <p:cNvSpPr/>
          <p:nvPr/>
        </p:nvSpPr>
        <p:spPr>
          <a:xfrm>
            <a:off x="2548800" y="278152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8" name="Rechteck 17"/>
          <p:cNvSpPr/>
          <p:nvPr/>
        </p:nvSpPr>
        <p:spPr>
          <a:xfrm>
            <a:off x="7029797" y="27828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signes de sécurité</a:t>
            </a: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8</a:t>
            </a:fld>
            <a:endParaRPr lang="fr-FR" dirty="0">
              <a:solidFill>
                <a:srgbClr val="000099"/>
              </a:solidFill>
              <a:latin typeface="+mj-lt"/>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762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grpSp>
      <p:sp>
        <p:nvSpPr>
          <p:cNvPr id="11267" name="Text Box 6"/>
          <p:cNvSpPr txBox="1">
            <a:spLocks noChangeArrowheads="1"/>
          </p:cNvSpPr>
          <p:nvPr/>
        </p:nvSpPr>
        <p:spPr bwMode="auto">
          <a:xfrm>
            <a:off x="781200" y="1076400"/>
            <a:ext cx="7560000" cy="1548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REGARDER</a:t>
            </a:r>
          </a:p>
          <a:p>
            <a:pPr algn="ctr"/>
            <a:r>
              <a:rPr lang="en-US" altLang="de-DE" dirty="0">
                <a:solidFill>
                  <a:srgbClr val="000099"/>
                </a:solidFill>
                <a:latin typeface="+mj-lt"/>
              </a:rPr>
              <a:t>Si on </a:t>
            </a:r>
            <a:r>
              <a:rPr lang="en-US" altLang="de-DE" dirty="0" err="1">
                <a:solidFill>
                  <a:srgbClr val="000099"/>
                </a:solidFill>
                <a:latin typeface="+mj-lt"/>
              </a:rPr>
              <a:t>regarde</a:t>
            </a:r>
            <a:r>
              <a:rPr lang="en-US" altLang="de-DE" dirty="0">
                <a:solidFill>
                  <a:srgbClr val="000099"/>
                </a:solidFill>
                <a:latin typeface="+mj-lt"/>
              </a:rPr>
              <a:t> le billet par transparence, un portrait </a:t>
            </a:r>
            <a:r>
              <a:rPr lang="en-US" altLang="de-DE" dirty="0" err="1" smtClean="0">
                <a:solidFill>
                  <a:srgbClr val="000099"/>
                </a:solidFill>
                <a:latin typeface="+mj-lt"/>
              </a:rPr>
              <a:t>d’Europe</a:t>
            </a:r>
            <a:r>
              <a:rPr lang="en-US" altLang="de-DE" dirty="0" smtClean="0">
                <a:solidFill>
                  <a:srgbClr val="000099"/>
                </a:solidFill>
                <a:latin typeface="+mj-lt"/>
              </a:rPr>
              <a:t> </a:t>
            </a:r>
            <a:r>
              <a:rPr lang="en-US" altLang="de-DE" dirty="0">
                <a:solidFill>
                  <a:srgbClr val="000099"/>
                </a:solidFill>
                <a:latin typeface="+mj-lt"/>
              </a:rPr>
              <a:t>et la </a:t>
            </a:r>
            <a:r>
              <a:rPr lang="en-US" altLang="de-DE" dirty="0" err="1">
                <a:solidFill>
                  <a:srgbClr val="000099"/>
                </a:solidFill>
                <a:latin typeface="+mj-lt"/>
              </a:rPr>
              <a:t>valeur</a:t>
            </a:r>
            <a:r>
              <a:rPr lang="en-US" altLang="de-DE" dirty="0">
                <a:solidFill>
                  <a:srgbClr val="000099"/>
                </a:solidFill>
                <a:latin typeface="+mj-lt"/>
              </a:rPr>
              <a:t> du billet </a:t>
            </a:r>
            <a:r>
              <a:rPr lang="en-US" altLang="de-DE" dirty="0" err="1">
                <a:solidFill>
                  <a:srgbClr val="000099"/>
                </a:solidFill>
                <a:latin typeface="+mj-lt"/>
              </a:rPr>
              <a:t>apparaissent</a:t>
            </a:r>
            <a:r>
              <a:rPr lang="en-US" altLang="de-DE" dirty="0">
                <a:solidFill>
                  <a:srgbClr val="000099"/>
                </a:solidFill>
                <a:latin typeface="+mj-lt"/>
              </a:rPr>
              <a:t> </a:t>
            </a:r>
            <a:r>
              <a:rPr lang="en-US" altLang="de-DE" dirty="0" err="1">
                <a:solidFill>
                  <a:srgbClr val="000099"/>
                </a:solidFill>
                <a:latin typeface="+mj-lt"/>
              </a:rPr>
              <a:t>dans</a:t>
            </a:r>
            <a:r>
              <a:rPr lang="en-US" altLang="de-DE" dirty="0">
                <a:solidFill>
                  <a:srgbClr val="000099"/>
                </a:solidFill>
                <a:latin typeface="+mj-lt"/>
              </a:rPr>
              <a:t> le </a:t>
            </a:r>
            <a:r>
              <a:rPr lang="en-US" altLang="de-DE" b="1" dirty="0" err="1">
                <a:solidFill>
                  <a:srgbClr val="000099"/>
                </a:solidFill>
                <a:latin typeface="+mj-lt"/>
              </a:rPr>
              <a:t>filigrane</a:t>
            </a:r>
            <a:r>
              <a:rPr lang="en-US" altLang="de-DE" dirty="0">
                <a:solidFill>
                  <a:srgbClr val="000099"/>
                </a:solidFill>
                <a:latin typeface="+mj-lt"/>
              </a:rPr>
              <a:t>. </a:t>
            </a:r>
            <a:endParaRPr lang="fr-FR" altLang="de-DE" dirty="0">
              <a:solidFill>
                <a:srgbClr val="000099"/>
              </a:solidFill>
              <a:latin typeface="+mj-lt"/>
            </a:endParaRPr>
          </a:p>
          <a:p>
            <a:pPr algn="ctr"/>
            <a:r>
              <a:rPr lang="en-US" altLang="de-DE" dirty="0">
                <a:solidFill>
                  <a:srgbClr val="000099"/>
                </a:solidFill>
                <a:latin typeface="+mj-lt"/>
              </a:rPr>
              <a:t>La </a:t>
            </a:r>
            <a:r>
              <a:rPr lang="en-US" altLang="de-DE" b="1" dirty="0" err="1">
                <a:solidFill>
                  <a:srgbClr val="000099"/>
                </a:solidFill>
                <a:latin typeface="+mj-lt"/>
              </a:rPr>
              <a:t>fenêtre</a:t>
            </a:r>
            <a:r>
              <a:rPr lang="en-US" altLang="de-DE" b="1" dirty="0">
                <a:solidFill>
                  <a:srgbClr val="000099"/>
                </a:solidFill>
                <a:latin typeface="+mj-lt"/>
              </a:rPr>
              <a:t> portrait</a:t>
            </a:r>
            <a:r>
              <a:rPr lang="en-US" altLang="de-DE" dirty="0">
                <a:solidFill>
                  <a:srgbClr val="000099"/>
                </a:solidFill>
                <a:latin typeface="+mj-lt"/>
              </a:rPr>
              <a:t> fait </a:t>
            </a:r>
            <a:r>
              <a:rPr lang="en-US" altLang="de-DE" dirty="0" err="1">
                <a:solidFill>
                  <a:srgbClr val="000099"/>
                </a:solidFill>
                <a:latin typeface="+mj-lt"/>
              </a:rPr>
              <a:t>apparaître</a:t>
            </a:r>
            <a:r>
              <a:rPr lang="en-US" altLang="de-DE" dirty="0">
                <a:solidFill>
                  <a:srgbClr val="000099"/>
                </a:solidFill>
                <a:latin typeface="+mj-lt"/>
              </a:rPr>
              <a:t> un portrait </a:t>
            </a:r>
            <a:r>
              <a:rPr lang="en-US" altLang="de-DE" dirty="0" err="1" smtClean="0">
                <a:solidFill>
                  <a:srgbClr val="000099"/>
                </a:solidFill>
                <a:latin typeface="+mj-lt"/>
              </a:rPr>
              <a:t>d’Europe</a:t>
            </a:r>
            <a:r>
              <a:rPr lang="en-US" altLang="de-DE" dirty="0">
                <a:solidFill>
                  <a:srgbClr val="000099"/>
                </a:solidFill>
                <a:latin typeface="+mj-lt"/>
              </a:rPr>
              <a:t>.</a:t>
            </a:r>
            <a:endParaRPr lang="fr-FR" altLang="de-DE" dirty="0">
              <a:solidFill>
                <a:srgbClr val="000099"/>
              </a:solidFill>
              <a:latin typeface="+mj-lt"/>
            </a:endParaRP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Les signes de sécurité</a:t>
            </a: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9</a:t>
            </a:fld>
            <a:endParaRPr lang="fr-FR" dirty="0">
              <a:solidFill>
                <a:srgbClr val="000099"/>
              </a:solidFill>
              <a:latin typeface="+mj-lt"/>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277955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24" name="Rechteck 23"/>
          <p:cNvSpPr/>
          <p:nvPr/>
        </p:nvSpPr>
        <p:spPr>
          <a:xfrm>
            <a:off x="6426356" y="3187686"/>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5"/>
                </p:tgtEl>
              </p:cMediaNode>
            </p:video>
            <p:seq concurrent="1" nextAc="seek">
              <p:cTn id="9" restart="whenNotActive" fill="hold" evtFilter="cancelBubble" nodeType="interactiveSeq">
                <p:stCondLst>
                  <p:cond evt="onClick" delay="0">
                    <p:tgtEl>
                      <p:spTgt spid="2"/>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bwMode="auto">
        <a:ln/>
        <a:extLst/>
      </a:spPr>
      <a:bodyPr wrap="square">
        <a:spAutoFit/>
      </a:bodyPr>
      <a:lstStyle>
        <a:defPPr algn="ctr" eaLnBrk="1" hangingPunct="1">
          <a:defRPr sz="3200" b="1" dirty="0" smtClean="0">
            <a:solidFill>
              <a:srgbClr val="000099"/>
            </a:solidFill>
            <a:latin typeface="Gill Sans MT" pitchFamily="34" charset="0"/>
          </a:defRPr>
        </a:defPPr>
      </a:lstStyle>
      <a:style>
        <a:lnRef idx="2">
          <a:schemeClr val="accent2"/>
        </a:lnRef>
        <a:fillRef idx="1">
          <a:schemeClr val="lt1"/>
        </a:fillRef>
        <a:effectRef idx="0">
          <a:schemeClr val="accent2"/>
        </a:effectRef>
        <a:fontRef idx="minor">
          <a:schemeClr val="dk1"/>
        </a:fontRef>
      </a:style>
    </a:txDef>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72</TotalTime>
  <Words>2198</Words>
  <Application>Microsoft Office PowerPoint</Application>
  <PresentationFormat>On-screen Show (4:3)</PresentationFormat>
  <Paragraphs>142</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Naval, Delphine</cp:lastModifiedBy>
  <cp:revision>574</cp:revision>
  <cp:lastPrinted>2015-07-21T13:18:24Z</cp:lastPrinted>
  <dcterms:created xsi:type="dcterms:W3CDTF">2009-03-11T08:26:58Z</dcterms:created>
  <dcterms:modified xsi:type="dcterms:W3CDTF">2015-10-06T08:24:47Z</dcterms:modified>
</cp:coreProperties>
</file>